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74" r:id="rId8"/>
    <p:sldId id="262" r:id="rId9"/>
    <p:sldId id="271" r:id="rId10"/>
    <p:sldId id="275" r:id="rId11"/>
    <p:sldId id="263" r:id="rId12"/>
    <p:sldId id="273" r:id="rId13"/>
    <p:sldId id="288" r:id="rId14"/>
    <p:sldId id="289" r:id="rId15"/>
    <p:sldId id="279" r:id="rId16"/>
    <p:sldId id="266" r:id="rId17"/>
    <p:sldId id="280" r:id="rId18"/>
    <p:sldId id="282" r:id="rId19"/>
    <p:sldId id="267" r:id="rId20"/>
    <p:sldId id="290" r:id="rId21"/>
    <p:sldId id="283" r:id="rId22"/>
    <p:sldId id="284" r:id="rId23"/>
    <p:sldId id="286" r:id="rId24"/>
    <p:sldId id="293" r:id="rId25"/>
    <p:sldId id="294" r:id="rId26"/>
    <p:sldId id="270" r:id="rId27"/>
    <p:sldId id="291" r:id="rId28"/>
    <p:sldId id="29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660"/>
  </p:normalViewPr>
  <p:slideViewPr>
    <p:cSldViewPr snapToGrid="0">
      <p:cViewPr varScale="1">
        <p:scale>
          <a:sx n="67" d="100"/>
          <a:sy n="67" d="100"/>
        </p:scale>
        <p:origin x="102"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345482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2751812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24490420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6A4152-9975-49B7-BF49-9BCE1FB1BDBB}" type="slidenum">
              <a:rPr lang="en-IN" smtClean="0"/>
              <a:t>‹#›</a:t>
            </a:fld>
            <a:endParaRPr lang="en-IN"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842171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1438046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2810047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228907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2473259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574534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3587505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1818326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33630862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4274762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1837411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255286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2552732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3B79C5F-83CC-4EEA-84D7-DDF9BE6F8A0E}" type="datetimeFigureOut">
              <a:rPr lang="en-IN" smtClean="0"/>
              <a:t>15-04-2024</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046A4152-9975-49B7-BF49-9BCE1FB1BDBB}" type="slidenum">
              <a:rPr lang="en-IN" smtClean="0"/>
              <a:t>‹#›</a:t>
            </a:fld>
            <a:endParaRPr lang="en-IN" dirty="0"/>
          </a:p>
        </p:txBody>
      </p:sp>
    </p:spTree>
    <p:extLst>
      <p:ext uri="{BB962C8B-B14F-4D97-AF65-F5344CB8AC3E}">
        <p14:creationId xmlns:p14="http://schemas.microsoft.com/office/powerpoint/2010/main" val="1257744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3B79C5F-83CC-4EEA-84D7-DDF9BE6F8A0E}" type="datetimeFigureOut">
              <a:rPr lang="en-IN" smtClean="0"/>
              <a:t>15-04-2024</a:t>
            </a:fld>
            <a:endParaRPr lang="en-IN"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046A4152-9975-49B7-BF49-9BCE1FB1BDBB}" type="slidenum">
              <a:rPr lang="en-IN" smtClean="0"/>
              <a:t>‹#›</a:t>
            </a:fld>
            <a:endParaRPr lang="en-IN" dirty="0"/>
          </a:p>
        </p:txBody>
      </p:sp>
    </p:spTree>
    <p:extLst>
      <p:ext uri="{BB962C8B-B14F-4D97-AF65-F5344CB8AC3E}">
        <p14:creationId xmlns:p14="http://schemas.microsoft.com/office/powerpoint/2010/main" val="3413020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FED38-8EF3-470D-8BAF-C1D1A332DD27}"/>
              </a:ext>
            </a:extLst>
          </p:cNvPr>
          <p:cNvSpPr>
            <a:spLocks noGrp="1"/>
          </p:cNvSpPr>
          <p:nvPr>
            <p:ph type="ctrTitle"/>
          </p:nvPr>
        </p:nvSpPr>
        <p:spPr>
          <a:xfrm>
            <a:off x="1595269" y="265151"/>
            <a:ext cx="9001462" cy="1484243"/>
          </a:xfrm>
        </p:spPr>
        <p:txBody>
          <a:bodyPr>
            <a:noAutofit/>
          </a:bodyPr>
          <a:lstStyle/>
          <a:p>
            <a:r>
              <a:rPr lang="en-US" sz="2000" dirty="0">
                <a:latin typeface="Times New Roman" panose="02020603050405020304" pitchFamily="18" charset="0"/>
                <a:cs typeface="Times New Roman" panose="02020603050405020304" pitchFamily="18" charset="0"/>
              </a:rPr>
              <a:t>Rajiv Gandhi University of knowledge and technologies </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Srikakulam </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department of electronics and communication engineering </a:t>
            </a:r>
            <a:endParaRPr lang="en-IN" sz="20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5A6BA6F-C895-4A57-96BA-01964BFBEDE9}"/>
              </a:ext>
            </a:extLst>
          </p:cNvPr>
          <p:cNvSpPr>
            <a:spLocks noGrp="1"/>
          </p:cNvSpPr>
          <p:nvPr>
            <p:ph type="subTitle" idx="1"/>
          </p:nvPr>
        </p:nvSpPr>
        <p:spPr>
          <a:xfrm>
            <a:off x="1595269" y="2380775"/>
            <a:ext cx="9001462" cy="593803"/>
          </a:xfrm>
        </p:spPr>
        <p:txBody>
          <a:bodyPr>
            <a:normAutofit lnSpcReduction="10000"/>
          </a:bodyPr>
          <a:lstStyle/>
          <a:p>
            <a:r>
              <a:rPr lang="en-US" sz="3200" dirty="0">
                <a:latin typeface="Times New Roman" panose="02020603050405020304" pitchFamily="18" charset="0"/>
                <a:cs typeface="Times New Roman" panose="02020603050405020304" pitchFamily="18" charset="0"/>
              </a:rPr>
              <a:t>DIGITAL IMAGE PROCESSING USING MATLAB</a:t>
            </a:r>
            <a:endParaRPr lang="en-IN" sz="3200" dirty="0">
              <a:latin typeface="Times New Roman" panose="02020603050405020304" pitchFamily="18" charset="0"/>
              <a:cs typeface="Times New Roman" panose="02020603050405020304" pitchFamily="18" charset="0"/>
            </a:endParaRPr>
          </a:p>
        </p:txBody>
      </p:sp>
      <p:pic>
        <p:nvPicPr>
          <p:cNvPr id="6" name="Picture 5" descr="IIIT SKLM">
            <a:extLst>
              <a:ext uri="{FF2B5EF4-FFF2-40B4-BE49-F238E27FC236}">
                <a16:creationId xmlns:a16="http://schemas.microsoft.com/office/drawing/2014/main" id="{7391753B-3AD0-48A9-8FCD-EF8240F4B2B0}"/>
              </a:ext>
            </a:extLst>
          </p:cNvPr>
          <p:cNvPicPr>
            <a:picLocks noChangeAspect="1"/>
          </p:cNvPicPr>
          <p:nvPr/>
        </p:nvPicPr>
        <p:blipFill>
          <a:blip r:embed="rId2"/>
          <a:stretch>
            <a:fillRect/>
          </a:stretch>
        </p:blipFill>
        <p:spPr>
          <a:xfrm>
            <a:off x="0" y="0"/>
            <a:ext cx="1385233" cy="1298713"/>
          </a:xfrm>
          <a:prstGeom prst="rect">
            <a:avLst/>
          </a:prstGeom>
        </p:spPr>
      </p:pic>
      <p:sp>
        <p:nvSpPr>
          <p:cNvPr id="7" name="TextBox 6">
            <a:extLst>
              <a:ext uri="{FF2B5EF4-FFF2-40B4-BE49-F238E27FC236}">
                <a16:creationId xmlns:a16="http://schemas.microsoft.com/office/drawing/2014/main" id="{96B7E29C-388A-4A1D-8578-F87833BF2FA1}"/>
              </a:ext>
            </a:extLst>
          </p:cNvPr>
          <p:cNvSpPr txBox="1"/>
          <p:nvPr/>
        </p:nvSpPr>
        <p:spPr>
          <a:xfrm>
            <a:off x="4460585" y="2040950"/>
            <a:ext cx="3551582"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Mini Project -2  </a:t>
            </a:r>
            <a:endParaRPr lang="en-IN"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EA39A0E-CFB7-43A4-870A-1EDBC673710C}"/>
              </a:ext>
            </a:extLst>
          </p:cNvPr>
          <p:cNvSpPr txBox="1"/>
          <p:nvPr/>
        </p:nvSpPr>
        <p:spPr>
          <a:xfrm flipH="1">
            <a:off x="3631095" y="3028890"/>
            <a:ext cx="6079767" cy="76944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TECHNIQUES  AND  APPLICATIONS</a:t>
            </a:r>
          </a:p>
          <a:p>
            <a:r>
              <a:rPr lang="en-US" sz="20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BATCH-28</a:t>
            </a:r>
            <a:endParaRPr lang="en-IN"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2527F3BD-AF1F-4544-94F1-24D814F8E7A7}"/>
              </a:ext>
            </a:extLst>
          </p:cNvPr>
          <p:cNvSpPr txBox="1"/>
          <p:nvPr/>
        </p:nvSpPr>
        <p:spPr>
          <a:xfrm flipH="1">
            <a:off x="591015" y="4031389"/>
            <a:ext cx="4346744" cy="2154436"/>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PROJECT GUIDE:</a:t>
            </a:r>
          </a:p>
          <a:p>
            <a:endParaRPr lang="en-US" u="sng"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Ms. Y Laxmi Prasanna Mam, </a:t>
            </a:r>
            <a:r>
              <a:rPr lang="en-US" sz="2000" dirty="0" err="1">
                <a:latin typeface="Times New Roman" panose="02020603050405020304" pitchFamily="18" charset="0"/>
                <a:cs typeface="Times New Roman" panose="02020603050405020304" pitchFamily="18" charset="0"/>
              </a:rPr>
              <a:t>M.Tech</a:t>
            </a:r>
            <a:r>
              <a:rPr lang="en-US" sz="2000" dirty="0">
                <a:latin typeface="Times New Roman" panose="02020603050405020304" pitchFamily="18" charset="0"/>
                <a:cs typeface="Times New Roman" panose="02020603050405020304" pitchFamily="18" charset="0"/>
              </a:rPr>
              <a:t> </a:t>
            </a:r>
          </a:p>
          <a:p>
            <a:r>
              <a:rPr lang="en-US" sz="2000" dirty="0">
                <a:latin typeface="Times New Roman" panose="02020603050405020304" pitchFamily="18" charset="0"/>
                <a:cs typeface="Times New Roman" panose="02020603050405020304" pitchFamily="18" charset="0"/>
              </a:rPr>
              <a:t>Assistant Professor </a:t>
            </a:r>
          </a:p>
          <a:p>
            <a:r>
              <a:rPr lang="en-US" sz="2000" dirty="0">
                <a:latin typeface="Times New Roman" panose="02020603050405020304" pitchFamily="18" charset="0"/>
                <a:cs typeface="Times New Roman" panose="02020603050405020304" pitchFamily="18" charset="0"/>
              </a:rPr>
              <a:t>ECE Department.</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28854140-3B3F-475B-892B-237BB4071145}"/>
              </a:ext>
            </a:extLst>
          </p:cNvPr>
          <p:cNvSpPr txBox="1"/>
          <p:nvPr/>
        </p:nvSpPr>
        <p:spPr>
          <a:xfrm flipH="1">
            <a:off x="7487478" y="4028411"/>
            <a:ext cx="4011906" cy="236988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GROUP MEMBERS:</a:t>
            </a:r>
          </a:p>
          <a:p>
            <a:endParaRPr lang="en-US" sz="2000"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M.Chandra Rao    (S190534)</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 Sirisha             ( S191059)</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 Sai Jagadeesh   (S190023)</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 Radha Rani       (S190145)</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K. Yamuna             (S190768)</a:t>
            </a: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 Mounika            (S190823)</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0680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5D8C9-6508-480E-93BC-151380ABD9BA}"/>
              </a:ext>
            </a:extLst>
          </p:cNvPr>
          <p:cNvSpPr>
            <a:spLocks noGrp="1"/>
          </p:cNvSpPr>
          <p:nvPr>
            <p:ph type="title"/>
          </p:nvPr>
        </p:nvSpPr>
        <p:spPr>
          <a:xfrm>
            <a:off x="677332" y="259081"/>
            <a:ext cx="3939823" cy="1253630"/>
          </a:xfrm>
        </p:spPr>
        <p:txBody>
          <a:bodyPr>
            <a:normAutofit/>
          </a:bodyPr>
          <a:lstStyle/>
          <a:p>
            <a:br>
              <a:rPr lang="en-US" u="sng" dirty="0">
                <a:cs typeface="Times New Roman" panose="02020603050405020304" pitchFamily="18" charset="0"/>
              </a:rPr>
            </a:br>
            <a:r>
              <a:rPr lang="en-US" u="sng" dirty="0">
                <a:solidFill>
                  <a:schemeClr val="accent4">
                    <a:lumMod val="75000"/>
                  </a:schemeClr>
                </a:solidFill>
                <a:highlight>
                  <a:srgbClr val="00FF00"/>
                </a:highlight>
                <a:cs typeface="Times New Roman" panose="02020603050405020304" pitchFamily="18" charset="0"/>
              </a:rPr>
              <a:t>Image Restoration:</a:t>
            </a:r>
            <a:endParaRPr lang="en-IN" dirty="0">
              <a:solidFill>
                <a:schemeClr val="accent4">
                  <a:lumMod val="75000"/>
                </a:schemeClr>
              </a:solidFill>
              <a:highlight>
                <a:srgbClr val="00FF00"/>
              </a:highlight>
            </a:endParaRPr>
          </a:p>
        </p:txBody>
      </p:sp>
      <p:sp>
        <p:nvSpPr>
          <p:cNvPr id="4" name="Text Placeholder 3">
            <a:extLst>
              <a:ext uri="{FF2B5EF4-FFF2-40B4-BE49-F238E27FC236}">
                <a16:creationId xmlns:a16="http://schemas.microsoft.com/office/drawing/2014/main" id="{11CA52E1-ACE6-4EB0-973C-04EDEC68EDE1}"/>
              </a:ext>
            </a:extLst>
          </p:cNvPr>
          <p:cNvSpPr>
            <a:spLocks noGrp="1"/>
          </p:cNvSpPr>
          <p:nvPr>
            <p:ph type="body" sz="half" idx="2"/>
          </p:nvPr>
        </p:nvSpPr>
        <p:spPr>
          <a:xfrm>
            <a:off x="153529" y="2381392"/>
            <a:ext cx="6248400" cy="2506698"/>
          </a:xfrm>
        </p:spPr>
        <p:txBody>
          <a:bodyPr>
            <a:normAutofit/>
          </a:bodyPr>
          <a:lstStyle/>
          <a:p>
            <a:pPr algn="l"/>
            <a:r>
              <a:rPr lang="en-US" sz="2000" dirty="0"/>
              <a:t>Image restoration techniques focus on recovering the original quality of an image that has been degraded by noise or blurriness. Various noise reduction methods, such as filtering out Gaussian or salt-and- pepper noise, help in restoring image integrity. </a:t>
            </a:r>
          </a:p>
          <a:p>
            <a:endParaRPr lang="en-IN" dirty="0"/>
          </a:p>
        </p:txBody>
      </p:sp>
      <p:pic>
        <p:nvPicPr>
          <p:cNvPr id="5" name="Content Placeholder 4">
            <a:extLst>
              <a:ext uri="{FF2B5EF4-FFF2-40B4-BE49-F238E27FC236}">
                <a16:creationId xmlns:a16="http://schemas.microsoft.com/office/drawing/2014/main" id="{6B138C41-4726-4BCA-AD73-CBD6C058E6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92240" y="1173480"/>
            <a:ext cx="5699759" cy="4465319"/>
          </a:xfrm>
          <a:prstGeom prst="rect">
            <a:avLst/>
          </a:prstGeom>
        </p:spPr>
      </p:pic>
    </p:spTree>
    <p:extLst>
      <p:ext uri="{BB962C8B-B14F-4D97-AF65-F5344CB8AC3E}">
        <p14:creationId xmlns:p14="http://schemas.microsoft.com/office/powerpoint/2010/main" val="3747324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DE2F38-0BDC-4171-8AB2-992D323A1FA2}"/>
              </a:ext>
            </a:extLst>
          </p:cNvPr>
          <p:cNvSpPr>
            <a:spLocks noGrp="1"/>
          </p:cNvSpPr>
          <p:nvPr>
            <p:ph type="title"/>
          </p:nvPr>
        </p:nvSpPr>
        <p:spPr>
          <a:xfrm>
            <a:off x="917228" y="152401"/>
            <a:ext cx="3932237" cy="1371599"/>
          </a:xfrm>
        </p:spPr>
        <p:txBody>
          <a:bodyPr>
            <a:normAutofit fontScale="90000"/>
          </a:bodyPr>
          <a:lstStyle/>
          <a:p>
            <a:r>
              <a:rPr lang="en-US" sz="2800" b="1" dirty="0">
                <a:highlight>
                  <a:srgbClr val="008000"/>
                </a:highlight>
                <a:latin typeface="Times New Roman" panose="02020603050405020304" pitchFamily="18" charset="0"/>
                <a:cs typeface="Times New Roman" panose="02020603050405020304" pitchFamily="18" charset="0"/>
              </a:rPr>
              <a:t> </a:t>
            </a:r>
            <a:r>
              <a:rPr lang="en-US" sz="2800" b="1" u="sng" dirty="0">
                <a:highlight>
                  <a:srgbClr val="008000"/>
                </a:highlight>
                <a:latin typeface="Times New Roman" panose="02020603050405020304" pitchFamily="18" charset="0"/>
                <a:cs typeface="Times New Roman" panose="02020603050405020304" pitchFamily="18" charset="0"/>
              </a:rPr>
              <a:t>Image Restoration  Techniques:</a:t>
            </a:r>
            <a:br>
              <a:rPr lang="en-US" sz="2800" b="1" u="sng" dirty="0">
                <a:latin typeface="Times New Roman" panose="02020603050405020304" pitchFamily="18" charset="0"/>
                <a:cs typeface="Times New Roman" panose="02020603050405020304" pitchFamily="18" charset="0"/>
              </a:rPr>
            </a:br>
            <a:endParaRPr lang="en-IN" dirty="0"/>
          </a:p>
        </p:txBody>
      </p:sp>
      <p:sp>
        <p:nvSpPr>
          <p:cNvPr id="6" name="Text Placeholder 5">
            <a:extLst>
              <a:ext uri="{FF2B5EF4-FFF2-40B4-BE49-F238E27FC236}">
                <a16:creationId xmlns:a16="http://schemas.microsoft.com/office/drawing/2014/main" id="{993D6E5F-6AAD-4685-9835-1E480BC409DA}"/>
              </a:ext>
            </a:extLst>
          </p:cNvPr>
          <p:cNvSpPr>
            <a:spLocks noGrp="1"/>
          </p:cNvSpPr>
          <p:nvPr>
            <p:ph type="body" sz="half" idx="2"/>
          </p:nvPr>
        </p:nvSpPr>
        <p:spPr>
          <a:xfrm>
            <a:off x="213360" y="1524000"/>
            <a:ext cx="6675120" cy="4267199"/>
          </a:xfrm>
        </p:spPr>
        <p:txBody>
          <a:bodyPr/>
          <a:lstStyle/>
          <a:p>
            <a:pPr algn="l"/>
            <a:r>
              <a:rPr lang="en-US" sz="1800" b="1" dirty="0">
                <a:solidFill>
                  <a:srgbClr val="00B0F0"/>
                </a:solidFill>
                <a:latin typeface="Times New Roman" panose="02020603050405020304" pitchFamily="18" charset="0"/>
                <a:cs typeface="Times New Roman" panose="02020603050405020304" pitchFamily="18" charset="0"/>
              </a:rPr>
              <a:t>Noise Reduction Techniques (e.g.,     Gaussian, Salt and Pepper): </a:t>
            </a:r>
            <a:r>
              <a:rPr lang="en-US" sz="1800" dirty="0"/>
              <a:t>Noise reduction methods aim to remove unwanted disturbances in an image, such as Gaussian noise or salt-and- pepper noise, which can deteriorate image quality and affect visual interpretation. Techniques like smoothing filters and statistical methods help in restoring the original image clarity.</a:t>
            </a:r>
          </a:p>
          <a:p>
            <a:endParaRPr lang="en-IN" dirty="0"/>
          </a:p>
        </p:txBody>
      </p:sp>
      <p:pic>
        <p:nvPicPr>
          <p:cNvPr id="15362" name="Picture 2" descr="Result of filtering for eliminating salt and pepper noise">
            <a:extLst>
              <a:ext uri="{FF2B5EF4-FFF2-40B4-BE49-F238E27FC236}">
                <a16:creationId xmlns:a16="http://schemas.microsoft.com/office/drawing/2014/main" id="{0E44DE85-8938-4960-B02D-2C45EE3B897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07200" y="838200"/>
            <a:ext cx="4841204" cy="27629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61FCE21-E8E0-4F14-BC66-7920E2C24716}"/>
              </a:ext>
            </a:extLst>
          </p:cNvPr>
          <p:cNvSpPr txBox="1"/>
          <p:nvPr/>
        </p:nvSpPr>
        <p:spPr>
          <a:xfrm flipH="1">
            <a:off x="213360" y="4109156"/>
            <a:ext cx="6503529" cy="2339102"/>
          </a:xfrm>
          <a:prstGeom prst="rect">
            <a:avLst/>
          </a:prstGeom>
          <a:noFill/>
        </p:spPr>
        <p:txBody>
          <a:bodyPr wrap="square" rtlCol="0">
            <a:spAutoFit/>
          </a:bodyPr>
          <a:lstStyle/>
          <a:p>
            <a:r>
              <a:rPr lang="en-US" sz="2000" b="1" dirty="0">
                <a:solidFill>
                  <a:srgbClr val="00B0F0"/>
                </a:solidFill>
                <a:latin typeface="Times New Roman" panose="02020603050405020304" pitchFamily="18" charset="0"/>
                <a:cs typeface="Times New Roman" panose="02020603050405020304" pitchFamily="18" charset="0"/>
              </a:rPr>
              <a:t>Restoration Filters (e.g., Wiener Filter, Inverse Filter): </a:t>
            </a:r>
          </a:p>
          <a:p>
            <a:endParaRPr lang="en-US" sz="1800" b="1" dirty="0">
              <a:solidFill>
                <a:srgbClr val="00B0F0"/>
              </a:solidFill>
            </a:endParaRPr>
          </a:p>
          <a:p>
            <a:r>
              <a:rPr lang="en-US" sz="1800" dirty="0"/>
              <a:t>              Restoration filters like the Wiener filter and inverse filter are used to recover the degraded image caused by noise or blur. These filters utilize mathematical models to estimate and minimize noise effects, resulting in a cleaner and sharper image.</a:t>
            </a:r>
          </a:p>
          <a:p>
            <a:endParaRPr lang="en-IN" dirty="0"/>
          </a:p>
        </p:txBody>
      </p:sp>
      <p:pic>
        <p:nvPicPr>
          <p:cNvPr id="9" name="Picture 2" descr="How to reduce noise on your microscopical images | by Anna Kotova | Medium">
            <a:extLst>
              <a:ext uri="{FF2B5EF4-FFF2-40B4-BE49-F238E27FC236}">
                <a16:creationId xmlns:a16="http://schemas.microsoft.com/office/drawing/2014/main" id="{55840E12-0CA7-4226-8804-EF1559415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0" y="3979074"/>
            <a:ext cx="4757979" cy="259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58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9408DB-649D-4844-A57E-F3A825D0A9CB}"/>
              </a:ext>
            </a:extLst>
          </p:cNvPr>
          <p:cNvSpPr txBox="1"/>
          <p:nvPr/>
        </p:nvSpPr>
        <p:spPr>
          <a:xfrm>
            <a:off x="135468" y="248356"/>
            <a:ext cx="4967110" cy="3354765"/>
          </a:xfrm>
          <a:prstGeom prst="rect">
            <a:avLst/>
          </a:prstGeom>
          <a:noFill/>
        </p:spPr>
        <p:txBody>
          <a:bodyPr wrap="square">
            <a:spAutoFit/>
          </a:bodyPr>
          <a:lstStyle/>
          <a:p>
            <a:r>
              <a:rPr lang="en-US" sz="2400" b="1" dirty="0">
                <a:solidFill>
                  <a:schemeClr val="tx2">
                    <a:lumMod val="50000"/>
                  </a:schemeClr>
                </a:solidFill>
                <a:latin typeface="Times New Roman" panose="02020603050405020304" pitchFamily="18" charset="0"/>
                <a:cs typeface="Times New Roman" panose="02020603050405020304" pitchFamily="18" charset="0"/>
              </a:rPr>
              <a:t>Deblurring Techniques:</a:t>
            </a:r>
          </a:p>
          <a:p>
            <a:r>
              <a:rPr lang="en-US" sz="2800" b="1" dirty="0">
                <a:solidFill>
                  <a:srgbClr val="00B0F0"/>
                </a:solidFill>
              </a:rPr>
              <a:t>       </a:t>
            </a:r>
            <a:r>
              <a:rPr lang="en-US" sz="2000" dirty="0"/>
              <a:t>Deblurring techniques address issues of image blurring caused by motion or optical distortions. By analyzing the degradation process, deblurring algorithms aim to reverse the effects and restore the image to its original sharpness and clarity. </a:t>
            </a:r>
          </a:p>
          <a:p>
            <a:endParaRPr lang="en-US" dirty="0"/>
          </a:p>
          <a:p>
            <a:endParaRPr lang="en-US" dirty="0"/>
          </a:p>
        </p:txBody>
      </p:sp>
      <p:pic>
        <p:nvPicPr>
          <p:cNvPr id="17410" name="Picture 2" descr="Image Restoration Techniques in Image Processing">
            <a:extLst>
              <a:ext uri="{FF2B5EF4-FFF2-40B4-BE49-F238E27FC236}">
                <a16:creationId xmlns:a16="http://schemas.microsoft.com/office/drawing/2014/main" id="{67959C38-842E-40DB-B2B9-694C5B06C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0534" y="335669"/>
            <a:ext cx="5363280" cy="295786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Deblurring | Papers With Code">
            <a:extLst>
              <a:ext uri="{FF2B5EF4-FFF2-40B4-BE49-F238E27FC236}">
                <a16:creationId xmlns:a16="http://schemas.microsoft.com/office/drawing/2014/main" id="{4546ABE7-98CC-406C-B38C-C0DC1D5A4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513" y="3643490"/>
            <a:ext cx="536328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1937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47983-7A15-42CC-ACBC-27839B468B02}"/>
              </a:ext>
            </a:extLst>
          </p:cNvPr>
          <p:cNvSpPr>
            <a:spLocks noGrp="1"/>
          </p:cNvSpPr>
          <p:nvPr>
            <p:ph type="title"/>
          </p:nvPr>
        </p:nvSpPr>
        <p:spPr/>
        <p:txBody>
          <a:bodyPr>
            <a:normAutofit/>
          </a:bodyPr>
          <a:lstStyle/>
          <a:p>
            <a:pPr algn="l"/>
            <a:r>
              <a:rPr lang="en-US" sz="2800" dirty="0">
                <a:solidFill>
                  <a:srgbClr val="FF0000"/>
                </a:solidFill>
                <a:highlight>
                  <a:srgbClr val="00FFFF"/>
                </a:highlight>
              </a:rPr>
              <a:t>COLOR IMAGE PROCESSING:</a:t>
            </a:r>
            <a:endParaRPr lang="en-IN" sz="2800" dirty="0">
              <a:solidFill>
                <a:srgbClr val="FF0000"/>
              </a:solidFill>
              <a:highlight>
                <a:srgbClr val="00FFFF"/>
              </a:highlight>
            </a:endParaRPr>
          </a:p>
        </p:txBody>
      </p:sp>
      <p:sp>
        <p:nvSpPr>
          <p:cNvPr id="3" name="Content Placeholder 2">
            <a:extLst>
              <a:ext uri="{FF2B5EF4-FFF2-40B4-BE49-F238E27FC236}">
                <a16:creationId xmlns:a16="http://schemas.microsoft.com/office/drawing/2014/main" id="{B9AC0E6E-0AD1-446D-BA61-E8E1A235C152}"/>
              </a:ext>
            </a:extLst>
          </p:cNvPr>
          <p:cNvSpPr>
            <a:spLocks noGrp="1"/>
          </p:cNvSpPr>
          <p:nvPr>
            <p:ph sz="half" idx="1"/>
          </p:nvPr>
        </p:nvSpPr>
        <p:spPr>
          <a:xfrm>
            <a:off x="609601" y="2020710"/>
            <a:ext cx="3623732" cy="5113867"/>
          </a:xfrm>
        </p:spPr>
        <p:txBody>
          <a:bodyPr/>
          <a:lstStyle/>
          <a:p>
            <a:r>
              <a:rPr lang="en-US" dirty="0"/>
              <a:t>Color image processing is an area that has been gaining its importance because of the significant increase in the use of digital images over the Internet. This may include color modeling and processing in a digital domain etc.</a:t>
            </a:r>
            <a:endParaRPr lang="en-IN" dirty="0"/>
          </a:p>
        </p:txBody>
      </p:sp>
      <p:pic>
        <p:nvPicPr>
          <p:cNvPr id="7" name="Content Placeholder 6">
            <a:extLst>
              <a:ext uri="{FF2B5EF4-FFF2-40B4-BE49-F238E27FC236}">
                <a16:creationId xmlns:a16="http://schemas.microsoft.com/office/drawing/2014/main" id="{272F9BC2-DC1B-4FC1-A9ED-53AA7C1399E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718755" y="1935921"/>
            <a:ext cx="6559449" cy="4193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118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61274-2F24-4588-B673-CA7A6033F573}"/>
              </a:ext>
            </a:extLst>
          </p:cNvPr>
          <p:cNvSpPr>
            <a:spLocks noGrp="1"/>
          </p:cNvSpPr>
          <p:nvPr>
            <p:ph type="title"/>
          </p:nvPr>
        </p:nvSpPr>
        <p:spPr>
          <a:xfrm>
            <a:off x="1" y="609600"/>
            <a:ext cx="11267556" cy="1326321"/>
          </a:xfrm>
        </p:spPr>
        <p:txBody>
          <a:bodyPr>
            <a:normAutofit/>
          </a:bodyPr>
          <a:lstStyle/>
          <a:p>
            <a:r>
              <a:rPr lang="en-US" sz="2800" dirty="0">
                <a:highlight>
                  <a:srgbClr val="FF00FF"/>
                </a:highlight>
              </a:rPr>
              <a:t>COLOR IMAGE PROCESSING </a:t>
            </a:r>
            <a:br>
              <a:rPr lang="en-US" sz="2800" dirty="0">
                <a:highlight>
                  <a:srgbClr val="FF00FF"/>
                </a:highlight>
              </a:rPr>
            </a:br>
            <a:r>
              <a:rPr lang="en-US" sz="2800" dirty="0">
                <a:highlight>
                  <a:srgbClr val="FF00FF"/>
                </a:highlight>
              </a:rPr>
              <a:t>TECHNIQUES</a:t>
            </a:r>
            <a:endParaRPr lang="en-IN" sz="2800" dirty="0">
              <a:highlight>
                <a:srgbClr val="FF00FF"/>
              </a:highlight>
            </a:endParaRPr>
          </a:p>
        </p:txBody>
      </p:sp>
      <p:sp>
        <p:nvSpPr>
          <p:cNvPr id="3" name="Content Placeholder 2">
            <a:extLst>
              <a:ext uri="{FF2B5EF4-FFF2-40B4-BE49-F238E27FC236}">
                <a16:creationId xmlns:a16="http://schemas.microsoft.com/office/drawing/2014/main" id="{4F4E463E-6167-4275-97F4-AE834E43BB04}"/>
              </a:ext>
            </a:extLst>
          </p:cNvPr>
          <p:cNvSpPr>
            <a:spLocks noGrp="1"/>
          </p:cNvSpPr>
          <p:nvPr>
            <p:ph idx="1"/>
          </p:nvPr>
        </p:nvSpPr>
        <p:spPr>
          <a:xfrm>
            <a:off x="913794" y="2096064"/>
            <a:ext cx="10612161" cy="4383758"/>
          </a:xfrm>
        </p:spPr>
        <p:txBody>
          <a:bodyPr>
            <a:normAutofit/>
          </a:bodyPr>
          <a:lstStyle/>
          <a:p>
            <a:r>
              <a:rPr lang="en-US" dirty="0">
                <a:highlight>
                  <a:srgbClr val="00FF00"/>
                </a:highlight>
              </a:rPr>
              <a:t>Color Enhancement: </a:t>
            </a:r>
            <a:r>
              <a:rPr lang="en-US" dirty="0"/>
              <a:t>Adjusting the color balance, contrast, brightness, and saturation to improve the overall appearance of the image.</a:t>
            </a:r>
          </a:p>
          <a:p>
            <a:r>
              <a:rPr lang="en-US" dirty="0">
                <a:highlight>
                  <a:srgbClr val="000080"/>
                </a:highlight>
              </a:rPr>
              <a:t>Color Filtering: </a:t>
            </a:r>
            <a:r>
              <a:rPr lang="en-US" dirty="0"/>
              <a:t>Applying filters in specific color channels to enhance or suppress certain colors in the image.</a:t>
            </a:r>
          </a:p>
          <a:p>
            <a:r>
              <a:rPr lang="en-US" dirty="0">
                <a:highlight>
                  <a:srgbClr val="008000"/>
                </a:highlight>
              </a:rPr>
              <a:t>Color Segmentation: </a:t>
            </a:r>
            <a:r>
              <a:rPr lang="en-US" dirty="0"/>
              <a:t>Dividing an image into regions based on color similarity, which is useful for object detection and tracking.</a:t>
            </a:r>
          </a:p>
          <a:p>
            <a:r>
              <a:rPr lang="en-US" dirty="0">
                <a:highlight>
                  <a:srgbClr val="800080"/>
                </a:highlight>
              </a:rPr>
              <a:t>Color Histogram Equalization: </a:t>
            </a:r>
            <a:r>
              <a:rPr lang="en-US" dirty="0"/>
              <a:t>Equalizing the color histograms to improve the overall contrast and brightness distribution of the image.</a:t>
            </a:r>
          </a:p>
          <a:p>
            <a:r>
              <a:rPr lang="en-US" dirty="0">
                <a:highlight>
                  <a:srgbClr val="0000FF"/>
                </a:highlight>
              </a:rPr>
              <a:t>Color Edge Detection: </a:t>
            </a:r>
            <a:r>
              <a:rPr lang="en-US" dirty="0"/>
              <a:t>Detecting edges based on color gradients to identify boundaries between different objects or regions in the image.</a:t>
            </a:r>
            <a:endParaRPr lang="en-IN" dirty="0"/>
          </a:p>
        </p:txBody>
      </p:sp>
    </p:spTree>
    <p:extLst>
      <p:ext uri="{BB962C8B-B14F-4D97-AF65-F5344CB8AC3E}">
        <p14:creationId xmlns:p14="http://schemas.microsoft.com/office/powerpoint/2010/main" val="1169847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F708BB-043C-47B4-A63E-28F3DF1C4CBD}"/>
              </a:ext>
            </a:extLst>
          </p:cNvPr>
          <p:cNvSpPr>
            <a:spLocks noGrp="1"/>
          </p:cNvSpPr>
          <p:nvPr>
            <p:ph type="title"/>
          </p:nvPr>
        </p:nvSpPr>
        <p:spPr>
          <a:xfrm>
            <a:off x="381000" y="213360"/>
            <a:ext cx="4495800" cy="1513840"/>
          </a:xfrm>
        </p:spPr>
        <p:txBody>
          <a:bodyPr>
            <a:normAutofit/>
          </a:bodyPr>
          <a:lstStyle/>
          <a:p>
            <a:r>
              <a:rPr lang="en-US" sz="2800" b="1" u="sng" dirty="0">
                <a:solidFill>
                  <a:schemeClr val="accent5">
                    <a:lumMod val="60000"/>
                    <a:lumOff val="40000"/>
                  </a:schemeClr>
                </a:solidFill>
                <a:highlight>
                  <a:srgbClr val="000080"/>
                </a:highlight>
                <a:cs typeface="Times New Roman" panose="02020603050405020304" pitchFamily="18" charset="0"/>
              </a:rPr>
              <a:t>Advanced Topics:</a:t>
            </a:r>
            <a:br>
              <a:rPr lang="en-US" sz="2800" b="1" u="sng" dirty="0">
                <a:cs typeface="Times New Roman" panose="02020603050405020304" pitchFamily="18" charset="0"/>
              </a:rPr>
            </a:br>
            <a:endParaRPr lang="en-IN" dirty="0"/>
          </a:p>
        </p:txBody>
      </p:sp>
      <p:sp>
        <p:nvSpPr>
          <p:cNvPr id="6" name="Text Placeholder 5">
            <a:extLst>
              <a:ext uri="{FF2B5EF4-FFF2-40B4-BE49-F238E27FC236}">
                <a16:creationId xmlns:a16="http://schemas.microsoft.com/office/drawing/2014/main" id="{CFB2498E-8F55-441E-8DF4-3BAECD3769B8}"/>
              </a:ext>
            </a:extLst>
          </p:cNvPr>
          <p:cNvSpPr>
            <a:spLocks noGrp="1"/>
          </p:cNvSpPr>
          <p:nvPr>
            <p:ph type="body" sz="half" idx="2"/>
          </p:nvPr>
        </p:nvSpPr>
        <p:spPr>
          <a:xfrm>
            <a:off x="381000" y="2009422"/>
            <a:ext cx="11811000" cy="4101818"/>
          </a:xfrm>
        </p:spPr>
        <p:txBody>
          <a:bodyPr>
            <a:normAutofit/>
          </a:bodyPr>
          <a:lstStyle/>
          <a:p>
            <a:pPr algn="l"/>
            <a:r>
              <a:rPr lang="en-US" sz="2200" dirty="0"/>
              <a:t>Exploring advanced topics in image processing delves into complex operations and methodologies that enhance image analysis capabilities. </a:t>
            </a:r>
          </a:p>
          <a:p>
            <a:pPr algn="l"/>
            <a:r>
              <a:rPr lang="en-US" sz="2200" dirty="0"/>
              <a:t>1.Morphological operations reshape image structures through dilation and erosion, aiding in noise reduction and feature enhancement. </a:t>
            </a:r>
          </a:p>
          <a:p>
            <a:pPr algn="l"/>
            <a:r>
              <a:rPr lang="en-US" sz="2200" dirty="0"/>
              <a:t>2.Image registration aligns images for comparative analysis, enabling tasks like change detection and composite image creation. </a:t>
            </a:r>
          </a:p>
          <a:p>
            <a:pPr algn="l"/>
            <a:r>
              <a:rPr lang="en-US" sz="2200" dirty="0"/>
              <a:t>3.Image compression techniques optimize storage and transmission efficiency by reducing redundant data, ensuring an optimal balance between image quality and file size.</a:t>
            </a:r>
            <a:endParaRPr lang="en-IN" sz="2200" dirty="0"/>
          </a:p>
          <a:p>
            <a:endParaRPr lang="en-IN" dirty="0"/>
          </a:p>
        </p:txBody>
      </p:sp>
    </p:spTree>
    <p:extLst>
      <p:ext uri="{BB962C8B-B14F-4D97-AF65-F5344CB8AC3E}">
        <p14:creationId xmlns:p14="http://schemas.microsoft.com/office/powerpoint/2010/main" val="4068995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4A07-C556-4E96-85B6-991A508BF6DE}"/>
              </a:ext>
            </a:extLst>
          </p:cNvPr>
          <p:cNvSpPr>
            <a:spLocks noGrp="1"/>
          </p:cNvSpPr>
          <p:nvPr>
            <p:ph type="title"/>
          </p:nvPr>
        </p:nvSpPr>
        <p:spPr>
          <a:xfrm>
            <a:off x="350520" y="320040"/>
            <a:ext cx="3932237" cy="1036320"/>
          </a:xfrm>
        </p:spPr>
        <p:txBody>
          <a:bodyPr/>
          <a:lstStyle/>
          <a:p>
            <a:r>
              <a:rPr lang="en-US" sz="2800" b="1" dirty="0">
                <a:solidFill>
                  <a:srgbClr val="00B0F0"/>
                </a:solidFill>
                <a:highlight>
                  <a:srgbClr val="800000"/>
                </a:highlight>
              </a:rPr>
              <a:t>Morphological Operations:</a:t>
            </a:r>
            <a:endParaRPr lang="en-IN" dirty="0">
              <a:highlight>
                <a:srgbClr val="800000"/>
              </a:highlight>
            </a:endParaRPr>
          </a:p>
        </p:txBody>
      </p:sp>
      <p:pic>
        <p:nvPicPr>
          <p:cNvPr id="6" name="Content Placeholder 5">
            <a:extLst>
              <a:ext uri="{FF2B5EF4-FFF2-40B4-BE49-F238E27FC236}">
                <a16:creationId xmlns:a16="http://schemas.microsoft.com/office/drawing/2014/main" id="{E6A571A6-B29A-418B-804D-5315C0DFF1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8720" y="990600"/>
            <a:ext cx="6598919" cy="4541520"/>
          </a:xfrm>
        </p:spPr>
      </p:pic>
      <p:sp>
        <p:nvSpPr>
          <p:cNvPr id="4" name="Text Placeholder 3">
            <a:extLst>
              <a:ext uri="{FF2B5EF4-FFF2-40B4-BE49-F238E27FC236}">
                <a16:creationId xmlns:a16="http://schemas.microsoft.com/office/drawing/2014/main" id="{E2E6AA83-DA16-498E-B5BB-2A53B2FBABDF}"/>
              </a:ext>
            </a:extLst>
          </p:cNvPr>
          <p:cNvSpPr>
            <a:spLocks noGrp="1"/>
          </p:cNvSpPr>
          <p:nvPr>
            <p:ph type="body" sz="half" idx="2"/>
          </p:nvPr>
        </p:nvSpPr>
        <p:spPr>
          <a:xfrm>
            <a:off x="350520" y="1508760"/>
            <a:ext cx="4498945" cy="4282439"/>
          </a:xfrm>
        </p:spPr>
        <p:txBody>
          <a:bodyPr/>
          <a:lstStyle/>
          <a:p>
            <a:pPr algn="l"/>
            <a:r>
              <a:rPr lang="en-US" sz="2200" dirty="0"/>
              <a:t>Morphological operations manipulate the shapes and structures of objects within an image by applying operations like dilation, erosion, opening, and closing. These operations are used for tasks such as noise removal, object detection, and shape analysis.</a:t>
            </a:r>
          </a:p>
          <a:p>
            <a:endParaRPr lang="en-IN" dirty="0"/>
          </a:p>
        </p:txBody>
      </p:sp>
    </p:spTree>
    <p:extLst>
      <p:ext uri="{BB962C8B-B14F-4D97-AF65-F5344CB8AC3E}">
        <p14:creationId xmlns:p14="http://schemas.microsoft.com/office/powerpoint/2010/main" val="4083150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7C18-C122-46A8-8512-DDB1A66FFB9B}"/>
              </a:ext>
            </a:extLst>
          </p:cNvPr>
          <p:cNvSpPr>
            <a:spLocks noGrp="1"/>
          </p:cNvSpPr>
          <p:nvPr>
            <p:ph type="title"/>
          </p:nvPr>
        </p:nvSpPr>
        <p:spPr>
          <a:xfrm>
            <a:off x="-598310" y="361244"/>
            <a:ext cx="4944534" cy="666045"/>
          </a:xfrm>
        </p:spPr>
        <p:txBody>
          <a:bodyPr>
            <a:normAutofit/>
          </a:bodyPr>
          <a:lstStyle/>
          <a:p>
            <a:r>
              <a:rPr lang="en-US" sz="2000" b="1" dirty="0">
                <a:solidFill>
                  <a:srgbClr val="00B0F0"/>
                </a:solidFill>
                <a:highlight>
                  <a:srgbClr val="000080"/>
                </a:highlight>
              </a:rPr>
              <a:t>Image Registration:</a:t>
            </a:r>
            <a:endParaRPr lang="en-IN" sz="2000" dirty="0">
              <a:highlight>
                <a:srgbClr val="000080"/>
              </a:highlight>
            </a:endParaRPr>
          </a:p>
        </p:txBody>
      </p:sp>
      <p:sp>
        <p:nvSpPr>
          <p:cNvPr id="4" name="Text Placeholder 3">
            <a:extLst>
              <a:ext uri="{FF2B5EF4-FFF2-40B4-BE49-F238E27FC236}">
                <a16:creationId xmlns:a16="http://schemas.microsoft.com/office/drawing/2014/main" id="{09936714-C8AF-4BA2-991F-140704CAA33C}"/>
              </a:ext>
            </a:extLst>
          </p:cNvPr>
          <p:cNvSpPr>
            <a:spLocks noGrp="1"/>
          </p:cNvSpPr>
          <p:nvPr>
            <p:ph type="body" sz="half" idx="2"/>
          </p:nvPr>
        </p:nvSpPr>
        <p:spPr>
          <a:xfrm>
            <a:off x="198120" y="1569720"/>
            <a:ext cx="5265702" cy="2618457"/>
          </a:xfrm>
        </p:spPr>
        <p:txBody>
          <a:bodyPr/>
          <a:lstStyle/>
          <a:p>
            <a:pPr algn="l"/>
            <a:r>
              <a:rPr lang="en-US" sz="1800" dirty="0"/>
              <a:t>Image registration aligns multiple images of the same scene or object to facilitate comparison and analysis. By matching corresponding features and geometric transformations, image registration enables image fusion, change detection, and 3D reconstruction. </a:t>
            </a:r>
          </a:p>
          <a:p>
            <a:endParaRPr lang="en-IN" dirty="0"/>
          </a:p>
        </p:txBody>
      </p:sp>
      <p:pic>
        <p:nvPicPr>
          <p:cNvPr id="4098" name="Picture 2" descr="TECHNIQUE OF IMAGE REGISTRATION IN DIGITAL IMAGE PROCESSING - A REVIEW |  Semantic Scholar">
            <a:extLst>
              <a:ext uri="{FF2B5EF4-FFF2-40B4-BE49-F238E27FC236}">
                <a16:creationId xmlns:a16="http://schemas.microsoft.com/office/drawing/2014/main" id="{B25F52FD-37FA-4136-86F9-B4EDBE6CB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50177" y="1444978"/>
            <a:ext cx="5330534" cy="27431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938B86-D14B-49AA-A2B9-7612A3B2B023}"/>
              </a:ext>
            </a:extLst>
          </p:cNvPr>
          <p:cNvSpPr txBox="1"/>
          <p:nvPr/>
        </p:nvSpPr>
        <p:spPr>
          <a:xfrm>
            <a:off x="5650177" y="4696178"/>
            <a:ext cx="5650001" cy="1754326"/>
          </a:xfrm>
          <a:prstGeom prst="rect">
            <a:avLst/>
          </a:prstGeom>
          <a:noFill/>
        </p:spPr>
        <p:txBody>
          <a:bodyPr wrap="square" rtlCol="0">
            <a:spAutoFit/>
          </a:bodyPr>
          <a:lstStyle/>
          <a:p>
            <a:pPr algn="l"/>
            <a:r>
              <a:rPr lang="en-US" sz="1800"/>
              <a:t>Image compression techniques reduce the size of image data by encoding and storing information more efficiently. Lossy compression methods discard non-critical image details, while lossless compression retains all original data, balancing between image quality and file size.</a:t>
            </a:r>
            <a:endParaRPr lang="en-US" sz="1800" dirty="0"/>
          </a:p>
        </p:txBody>
      </p:sp>
      <p:sp>
        <p:nvSpPr>
          <p:cNvPr id="6" name="TextBox 5">
            <a:extLst>
              <a:ext uri="{FF2B5EF4-FFF2-40B4-BE49-F238E27FC236}">
                <a16:creationId xmlns:a16="http://schemas.microsoft.com/office/drawing/2014/main" id="{F342A53D-519F-49C4-BBC9-C1ECE8AAB6C8}"/>
              </a:ext>
            </a:extLst>
          </p:cNvPr>
          <p:cNvSpPr txBox="1"/>
          <p:nvPr/>
        </p:nvSpPr>
        <p:spPr>
          <a:xfrm>
            <a:off x="158044" y="3917243"/>
            <a:ext cx="4820355" cy="400110"/>
          </a:xfrm>
          <a:prstGeom prst="rect">
            <a:avLst/>
          </a:prstGeom>
          <a:noFill/>
        </p:spPr>
        <p:txBody>
          <a:bodyPr wrap="square" rtlCol="0">
            <a:spAutoFit/>
          </a:bodyPr>
          <a:lstStyle/>
          <a:p>
            <a:r>
              <a:rPr lang="en-US" sz="2000" b="1" dirty="0">
                <a:solidFill>
                  <a:srgbClr val="00B0F0"/>
                </a:solidFill>
                <a:highlight>
                  <a:srgbClr val="800080"/>
                </a:highlight>
              </a:rPr>
              <a:t>Image Compression Techniques:</a:t>
            </a:r>
            <a:endParaRPr lang="en-IN" sz="2000" dirty="0">
              <a:highlight>
                <a:srgbClr val="800080"/>
              </a:highlight>
            </a:endParaRPr>
          </a:p>
        </p:txBody>
      </p:sp>
      <p:pic>
        <p:nvPicPr>
          <p:cNvPr id="8" name="Content Placeholder 5">
            <a:extLst>
              <a:ext uri="{FF2B5EF4-FFF2-40B4-BE49-F238E27FC236}">
                <a16:creationId xmlns:a16="http://schemas.microsoft.com/office/drawing/2014/main" id="{8C34DEAE-2AF1-4EAE-9DE5-492973F43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378" y="4447822"/>
            <a:ext cx="4820355" cy="2217054"/>
          </a:xfrm>
          <a:prstGeom prst="rect">
            <a:avLst/>
          </a:prstGeom>
        </p:spPr>
      </p:pic>
    </p:spTree>
    <p:extLst>
      <p:ext uri="{BB962C8B-B14F-4D97-AF65-F5344CB8AC3E}">
        <p14:creationId xmlns:p14="http://schemas.microsoft.com/office/powerpoint/2010/main" val="1686512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668432-287D-440F-BD04-E5F31C84EDA3}"/>
              </a:ext>
            </a:extLst>
          </p:cNvPr>
          <p:cNvSpPr>
            <a:spLocks noGrp="1"/>
          </p:cNvSpPr>
          <p:nvPr>
            <p:ph type="title"/>
          </p:nvPr>
        </p:nvSpPr>
        <p:spPr>
          <a:xfrm>
            <a:off x="228601" y="152400"/>
            <a:ext cx="4434840" cy="1173480"/>
          </a:xfrm>
        </p:spPr>
        <p:txBody>
          <a:bodyPr>
            <a:normAutofit fontScale="90000"/>
          </a:bodyPr>
          <a:lstStyle/>
          <a:p>
            <a:r>
              <a:rPr lang="en-US" sz="2800" b="1" u="sng" dirty="0">
                <a:solidFill>
                  <a:schemeClr val="accent6">
                    <a:lumMod val="75000"/>
                  </a:schemeClr>
                </a:solidFill>
                <a:cs typeface="Times New Roman" panose="02020603050405020304" pitchFamily="18" charset="0"/>
              </a:rPr>
              <a:t>MATLAB Toolbox for Image Processing</a:t>
            </a:r>
            <a:r>
              <a:rPr lang="en-US" sz="2800" b="1" u="sng" dirty="0">
                <a:solidFill>
                  <a:schemeClr val="accent6">
                    <a:lumMod val="75000"/>
                  </a:schemeClr>
                </a:solidFill>
              </a:rPr>
              <a:t>:</a:t>
            </a:r>
            <a:br>
              <a:rPr lang="en-US" sz="2800" b="1" u="sng" dirty="0"/>
            </a:br>
            <a:endParaRPr lang="en-IN" dirty="0"/>
          </a:p>
        </p:txBody>
      </p:sp>
      <p:sp>
        <p:nvSpPr>
          <p:cNvPr id="6" name="Text Placeholder 5">
            <a:extLst>
              <a:ext uri="{FF2B5EF4-FFF2-40B4-BE49-F238E27FC236}">
                <a16:creationId xmlns:a16="http://schemas.microsoft.com/office/drawing/2014/main" id="{9768ADD1-86E4-4FF5-96B0-EC6465D129CF}"/>
              </a:ext>
            </a:extLst>
          </p:cNvPr>
          <p:cNvSpPr>
            <a:spLocks noGrp="1"/>
          </p:cNvSpPr>
          <p:nvPr>
            <p:ph type="body" sz="half" idx="2"/>
          </p:nvPr>
        </p:nvSpPr>
        <p:spPr>
          <a:xfrm>
            <a:off x="228601" y="1198316"/>
            <a:ext cx="5867399" cy="5181600"/>
          </a:xfrm>
        </p:spPr>
        <p:txBody>
          <a:bodyPr>
            <a:normAutofit fontScale="92500"/>
          </a:bodyPr>
          <a:lstStyle/>
          <a:p>
            <a:pPr algn="l"/>
            <a:r>
              <a:rPr lang="en-US" sz="2200" dirty="0"/>
              <a:t>MATLAB's Image Processing Toolbox serves as a comprehensive resource for performing a wide array of image processing tasks efficiently and effectively. With a rich collection of functions and tools, users can seamlessly execute operations ranging from basic image manipulations to advanced analysis. Key functions cover essential areas like image enhancement, restoration providing a holistic toolkit for in-depth image processing. Real-world code snippets offer practical insights into implementing these techniques, empowering users to leverage MATLAB for diverse image processing needs</a:t>
            </a:r>
            <a:endParaRPr lang="en-IN" sz="2200" dirty="0"/>
          </a:p>
          <a:p>
            <a:endParaRPr lang="en-IN" dirty="0"/>
          </a:p>
        </p:txBody>
      </p:sp>
      <p:sp>
        <p:nvSpPr>
          <p:cNvPr id="12" name="AutoShape 12">
            <a:extLst>
              <a:ext uri="{FF2B5EF4-FFF2-40B4-BE49-F238E27FC236}">
                <a16:creationId xmlns:a16="http://schemas.microsoft.com/office/drawing/2014/main" id="{2D965BF3-D024-456D-B54B-212A39B0823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4" name="Picture 13">
            <a:extLst>
              <a:ext uri="{FF2B5EF4-FFF2-40B4-BE49-F238E27FC236}">
                <a16:creationId xmlns:a16="http://schemas.microsoft.com/office/drawing/2014/main" id="{2780DA5B-E76B-4520-A43B-ECBD9EFF2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712" y="1325880"/>
            <a:ext cx="4214988" cy="4629004"/>
          </a:xfrm>
          <a:prstGeom prst="rect">
            <a:avLst/>
          </a:prstGeom>
        </p:spPr>
      </p:pic>
    </p:spTree>
    <p:extLst>
      <p:ext uri="{BB962C8B-B14F-4D97-AF65-F5344CB8AC3E}">
        <p14:creationId xmlns:p14="http://schemas.microsoft.com/office/powerpoint/2010/main" val="2318124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C442764-723A-4E29-A76B-B22BA4885EC6}"/>
              </a:ext>
            </a:extLst>
          </p:cNvPr>
          <p:cNvSpPr>
            <a:spLocks noGrp="1"/>
          </p:cNvSpPr>
          <p:nvPr>
            <p:ph idx="1"/>
          </p:nvPr>
        </p:nvSpPr>
        <p:spPr>
          <a:xfrm>
            <a:off x="0" y="0"/>
            <a:ext cx="12192000" cy="6857999"/>
          </a:xfrm>
        </p:spPr>
        <p:txBody>
          <a:bodyPr>
            <a:normAutofit/>
          </a:bodyPr>
          <a:lstStyle/>
          <a:p>
            <a:r>
              <a:rPr lang="en-US" sz="2600" b="1" dirty="0">
                <a:solidFill>
                  <a:srgbClr val="00B0F0"/>
                </a:solidFill>
              </a:rPr>
              <a:t>Overview of Image Processing Toolbox: </a:t>
            </a:r>
          </a:p>
          <a:p>
            <a:r>
              <a:rPr lang="en-US" dirty="0"/>
              <a:t>  The Image Processing Toolbox in MATLAB offers a wide range of functions and tools for image manipulation, analysis, and enhancement. It provides efficient algorithms for tasks like image filtering, morphological operations, and feature extraction, simplifying complex image processing procedures.</a:t>
            </a:r>
          </a:p>
          <a:p>
            <a:r>
              <a:rPr lang="en-US" b="1" dirty="0"/>
              <a:t> </a:t>
            </a:r>
            <a:r>
              <a:rPr lang="en-US" sz="2600" b="1" dirty="0">
                <a:solidFill>
                  <a:srgbClr val="00B0F0"/>
                </a:solidFill>
              </a:rPr>
              <a:t>Key Functions and Tools: </a:t>
            </a:r>
          </a:p>
          <a:p>
            <a:r>
              <a:rPr lang="en-US" dirty="0"/>
              <a:t>Key functions in the Image Processing Toolbox include image enhancement techniques, image restoration filters, Image segmentation algorithms, and feature extraction tools. These functions enable users to perform diverse image processing tasks with ease and precision.</a:t>
            </a:r>
          </a:p>
          <a:p>
            <a:r>
              <a:rPr lang="en-US" sz="2600" b="1" dirty="0">
                <a:solidFill>
                  <a:srgbClr val="00B0F0"/>
                </a:solidFill>
              </a:rPr>
              <a:t>Examples of MATLAB Code Snippets: </a:t>
            </a:r>
            <a:r>
              <a:rPr lang="en-US" dirty="0"/>
              <a:t>MATLAB code snippets demonstrate the practical implementation of image processing techniques using functions from the Image Processing Toolbox. These examples showcase the step-by-step application of algorithms for tasks like image enhancement, restoration, and segmentation, aiding in understanding and utilization of MATLAB's image processing capabilities.</a:t>
            </a:r>
          </a:p>
        </p:txBody>
      </p:sp>
    </p:spTree>
    <p:extLst>
      <p:ext uri="{BB962C8B-B14F-4D97-AF65-F5344CB8AC3E}">
        <p14:creationId xmlns:p14="http://schemas.microsoft.com/office/powerpoint/2010/main" val="1742637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E28F-C143-4C70-A83A-3CEBBBB2BCE5}"/>
              </a:ext>
            </a:extLst>
          </p:cNvPr>
          <p:cNvSpPr>
            <a:spLocks noGrp="1"/>
          </p:cNvSpPr>
          <p:nvPr>
            <p:ph type="title"/>
          </p:nvPr>
        </p:nvSpPr>
        <p:spPr>
          <a:xfrm>
            <a:off x="979451" y="609600"/>
            <a:ext cx="2623931" cy="457200"/>
          </a:xfrm>
        </p:spPr>
        <p:txBody>
          <a:bodyPr>
            <a:noAutofit/>
          </a:bodyPr>
          <a:lstStyle/>
          <a:p>
            <a:r>
              <a:rPr lang="en-US" sz="2800" b="0" u="sng" dirty="0">
                <a:solidFill>
                  <a:srgbClr val="00B0F0"/>
                </a:solidFill>
                <a:highlight>
                  <a:srgbClr val="800080"/>
                </a:highlight>
              </a:rPr>
              <a:t>Contents</a:t>
            </a:r>
            <a:endParaRPr lang="en-IN" sz="2800" b="0" u="sng" dirty="0">
              <a:solidFill>
                <a:srgbClr val="00B0F0"/>
              </a:solidFill>
              <a:highlight>
                <a:srgbClr val="800080"/>
              </a:highlight>
            </a:endParaRPr>
          </a:p>
        </p:txBody>
      </p:sp>
      <p:sp>
        <p:nvSpPr>
          <p:cNvPr id="3" name="Content Placeholder 2">
            <a:extLst>
              <a:ext uri="{FF2B5EF4-FFF2-40B4-BE49-F238E27FC236}">
                <a16:creationId xmlns:a16="http://schemas.microsoft.com/office/drawing/2014/main" id="{3781BAF0-6ED1-40E5-97AD-05FE12B8649B}"/>
              </a:ext>
            </a:extLst>
          </p:cNvPr>
          <p:cNvSpPr>
            <a:spLocks noGrp="1"/>
          </p:cNvSpPr>
          <p:nvPr>
            <p:ph idx="1"/>
          </p:nvPr>
        </p:nvSpPr>
        <p:spPr>
          <a:xfrm>
            <a:off x="979451" y="1274428"/>
            <a:ext cx="7656549" cy="4973971"/>
          </a:xfrm>
        </p:spPr>
        <p:txBody>
          <a:bodyPr>
            <a:normAutofit fontScale="92500" lnSpcReduction="20000"/>
          </a:bodyPr>
          <a:lstStyle/>
          <a:p>
            <a:r>
              <a:rPr lang="en-US" dirty="0"/>
              <a:t>Abstract</a:t>
            </a:r>
          </a:p>
          <a:p>
            <a:r>
              <a:rPr lang="en-US" dirty="0"/>
              <a:t>Introduction</a:t>
            </a:r>
          </a:p>
          <a:p>
            <a:r>
              <a:rPr lang="en-US" dirty="0"/>
              <a:t>Basic operations in MATLAB</a:t>
            </a:r>
          </a:p>
          <a:p>
            <a:r>
              <a:rPr lang="en-US" dirty="0"/>
              <a:t>Image Enhancement</a:t>
            </a:r>
          </a:p>
          <a:p>
            <a:r>
              <a:rPr lang="en-US" dirty="0"/>
              <a:t>Image Restoration</a:t>
            </a:r>
          </a:p>
          <a:p>
            <a:r>
              <a:rPr lang="en-US" dirty="0"/>
              <a:t>Color Image Processing</a:t>
            </a:r>
          </a:p>
          <a:p>
            <a:r>
              <a:rPr lang="en-IN" dirty="0"/>
              <a:t>Advanced Topics</a:t>
            </a:r>
          </a:p>
          <a:p>
            <a:r>
              <a:rPr lang="en-IN" dirty="0"/>
              <a:t>MATLAB Tool Box for Image Processing</a:t>
            </a:r>
          </a:p>
          <a:p>
            <a:r>
              <a:rPr lang="en-IN" dirty="0"/>
              <a:t>Literature Review</a:t>
            </a:r>
          </a:p>
          <a:p>
            <a:r>
              <a:rPr lang="en-IN" dirty="0"/>
              <a:t>Applications</a:t>
            </a:r>
          </a:p>
          <a:p>
            <a:r>
              <a:rPr lang="en-IN" dirty="0"/>
              <a:t>Conclusion</a:t>
            </a:r>
          </a:p>
          <a:p>
            <a:r>
              <a:rPr lang="en-IN" dirty="0"/>
              <a:t>Future Scope</a:t>
            </a:r>
          </a:p>
          <a:p>
            <a:pPr marL="0" indent="0">
              <a:buNone/>
            </a:pPr>
            <a:endParaRPr lang="en-IN" dirty="0"/>
          </a:p>
        </p:txBody>
      </p:sp>
    </p:spTree>
    <p:extLst>
      <p:ext uri="{BB962C8B-B14F-4D97-AF65-F5344CB8AC3E}">
        <p14:creationId xmlns:p14="http://schemas.microsoft.com/office/powerpoint/2010/main" val="42639413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2F7EA94-C047-4276-8E0B-3BB1978D335F}"/>
              </a:ext>
            </a:extLst>
          </p:cNvPr>
          <p:cNvGraphicFramePr>
            <a:graphicFrameLocks noGrp="1"/>
          </p:cNvGraphicFramePr>
          <p:nvPr>
            <p:extLst>
              <p:ext uri="{D42A27DB-BD31-4B8C-83A1-F6EECF244321}">
                <p14:modId xmlns:p14="http://schemas.microsoft.com/office/powerpoint/2010/main" val="1979255556"/>
              </p:ext>
            </p:extLst>
          </p:nvPr>
        </p:nvGraphicFramePr>
        <p:xfrm>
          <a:off x="225778" y="1196621"/>
          <a:ext cx="11480800" cy="5055166"/>
        </p:xfrm>
        <a:graphic>
          <a:graphicData uri="http://schemas.openxmlformats.org/drawingml/2006/table">
            <a:tbl>
              <a:tblPr firstRow="1" bandRow="1">
                <a:tableStyleId>{5C22544A-7EE6-4342-B048-85BDC9FD1C3A}</a:tableStyleId>
              </a:tblPr>
              <a:tblGrid>
                <a:gridCol w="1253066">
                  <a:extLst>
                    <a:ext uri="{9D8B030D-6E8A-4147-A177-3AD203B41FA5}">
                      <a16:colId xmlns:a16="http://schemas.microsoft.com/office/drawing/2014/main" val="2911293338"/>
                    </a:ext>
                  </a:extLst>
                </a:gridCol>
                <a:gridCol w="3339254">
                  <a:extLst>
                    <a:ext uri="{9D8B030D-6E8A-4147-A177-3AD203B41FA5}">
                      <a16:colId xmlns:a16="http://schemas.microsoft.com/office/drawing/2014/main" val="3850836053"/>
                    </a:ext>
                  </a:extLst>
                </a:gridCol>
                <a:gridCol w="1808480">
                  <a:extLst>
                    <a:ext uri="{9D8B030D-6E8A-4147-A177-3AD203B41FA5}">
                      <a16:colId xmlns:a16="http://schemas.microsoft.com/office/drawing/2014/main" val="107670822"/>
                    </a:ext>
                  </a:extLst>
                </a:gridCol>
                <a:gridCol w="2783840">
                  <a:extLst>
                    <a:ext uri="{9D8B030D-6E8A-4147-A177-3AD203B41FA5}">
                      <a16:colId xmlns:a16="http://schemas.microsoft.com/office/drawing/2014/main" val="3834356504"/>
                    </a:ext>
                  </a:extLst>
                </a:gridCol>
                <a:gridCol w="2296160">
                  <a:extLst>
                    <a:ext uri="{9D8B030D-6E8A-4147-A177-3AD203B41FA5}">
                      <a16:colId xmlns:a16="http://schemas.microsoft.com/office/drawing/2014/main" val="2358965898"/>
                    </a:ext>
                  </a:extLst>
                </a:gridCol>
              </a:tblGrid>
              <a:tr h="496712">
                <a:tc>
                  <a:txBody>
                    <a:bodyPr/>
                    <a:lstStyle/>
                    <a:p>
                      <a:pPr algn="ctr"/>
                      <a:r>
                        <a:rPr lang="en-US" dirty="0">
                          <a:solidFill>
                            <a:schemeClr val="bg1"/>
                          </a:solidFill>
                        </a:rPr>
                        <a:t>S.NO</a:t>
                      </a:r>
                      <a:endParaRPr lang="en-IN" dirty="0">
                        <a:solidFill>
                          <a:schemeClr val="bg1"/>
                        </a:solidFill>
                      </a:endParaRPr>
                    </a:p>
                  </a:txBody>
                  <a:tcPr/>
                </a:tc>
                <a:tc>
                  <a:txBody>
                    <a:bodyPr/>
                    <a:lstStyle/>
                    <a:p>
                      <a:pPr algn="ctr"/>
                      <a:r>
                        <a:rPr lang="en-US" dirty="0">
                          <a:solidFill>
                            <a:schemeClr val="bg1"/>
                          </a:solidFill>
                        </a:rPr>
                        <a:t>TITLE</a:t>
                      </a:r>
                      <a:endParaRPr lang="en-IN" dirty="0">
                        <a:solidFill>
                          <a:schemeClr val="bg1"/>
                        </a:solidFill>
                      </a:endParaRPr>
                    </a:p>
                  </a:txBody>
                  <a:tcPr/>
                </a:tc>
                <a:tc>
                  <a:txBody>
                    <a:bodyPr/>
                    <a:lstStyle/>
                    <a:p>
                      <a:pPr algn="ctr"/>
                      <a:r>
                        <a:rPr lang="en-US" dirty="0">
                          <a:solidFill>
                            <a:schemeClr val="bg1"/>
                          </a:solidFill>
                        </a:rPr>
                        <a:t>JOUR-NAL</a:t>
                      </a:r>
                      <a:endParaRPr lang="en-IN" dirty="0">
                        <a:solidFill>
                          <a:schemeClr val="bg1"/>
                        </a:solidFill>
                      </a:endParaRPr>
                    </a:p>
                  </a:txBody>
                  <a:tcPr/>
                </a:tc>
                <a:tc>
                  <a:txBody>
                    <a:bodyPr/>
                    <a:lstStyle/>
                    <a:p>
                      <a:pPr algn="ctr"/>
                      <a:r>
                        <a:rPr lang="en-US" dirty="0">
                          <a:solidFill>
                            <a:schemeClr val="bg1"/>
                          </a:solidFill>
                        </a:rPr>
                        <a:t>ADVANTAGES</a:t>
                      </a:r>
                      <a:endParaRPr lang="en-IN" dirty="0">
                        <a:solidFill>
                          <a:schemeClr val="bg1"/>
                        </a:solidFill>
                      </a:endParaRPr>
                    </a:p>
                  </a:txBody>
                  <a:tcPr/>
                </a:tc>
                <a:tc>
                  <a:txBody>
                    <a:bodyPr/>
                    <a:lstStyle/>
                    <a:p>
                      <a:pPr algn="ctr"/>
                      <a:r>
                        <a:rPr lang="en-US" dirty="0">
                          <a:solidFill>
                            <a:schemeClr val="bg1"/>
                          </a:solidFill>
                        </a:rPr>
                        <a:t>DISADVANTAGES</a:t>
                      </a:r>
                      <a:endParaRPr lang="en-IN" dirty="0">
                        <a:solidFill>
                          <a:schemeClr val="bg1"/>
                        </a:solidFill>
                      </a:endParaRPr>
                    </a:p>
                  </a:txBody>
                  <a:tcPr/>
                </a:tc>
                <a:extLst>
                  <a:ext uri="{0D108BD9-81ED-4DB2-BD59-A6C34878D82A}">
                    <a16:rowId xmlns:a16="http://schemas.microsoft.com/office/drawing/2014/main" val="1937115263"/>
                  </a:ext>
                </a:extLst>
              </a:tr>
              <a:tr h="1090507">
                <a:tc>
                  <a:txBody>
                    <a:bodyPr/>
                    <a:lstStyle/>
                    <a:p>
                      <a:r>
                        <a:rPr lang="en-US" dirty="0"/>
                        <a:t>1</a:t>
                      </a:r>
                      <a:endParaRPr lang="en-IN" dirty="0"/>
                    </a:p>
                  </a:txBody>
                  <a:tcPr/>
                </a:tc>
                <a:tc>
                  <a:txBody>
                    <a:bodyPr/>
                    <a:lstStyle/>
                    <a:p>
                      <a:r>
                        <a:rPr lang="en-US" dirty="0"/>
                        <a:t>Retinal vessels segmentation based on dilated multi-scale convolutional neural network</a:t>
                      </a:r>
                      <a:endParaRPr lang="en-IN" dirty="0"/>
                    </a:p>
                  </a:txBody>
                  <a:tcPr/>
                </a:tc>
                <a:tc>
                  <a:txBody>
                    <a:bodyPr/>
                    <a:lstStyle/>
                    <a:p>
                      <a:r>
                        <a:rPr lang="en-US" dirty="0"/>
                        <a:t>IEEE(2019)</a:t>
                      </a:r>
                      <a:endParaRPr lang="en-IN" dirty="0"/>
                    </a:p>
                  </a:txBody>
                  <a:tcPr/>
                </a:tc>
                <a:tc>
                  <a:txBody>
                    <a:bodyPr/>
                    <a:lstStyle/>
                    <a:p>
                      <a:r>
                        <a:rPr lang="en-US" dirty="0"/>
                        <a:t>High </a:t>
                      </a:r>
                      <a:r>
                        <a:rPr lang="en-US" dirty="0" err="1"/>
                        <a:t>efficiency,accurate</a:t>
                      </a:r>
                      <a:r>
                        <a:rPr lang="en-US" dirty="0"/>
                        <a:t> segmentation.</a:t>
                      </a:r>
                      <a:endParaRPr lang="en-IN" dirty="0"/>
                    </a:p>
                  </a:txBody>
                  <a:tcPr/>
                </a:tc>
                <a:tc>
                  <a:txBody>
                    <a:bodyPr/>
                    <a:lstStyle/>
                    <a:p>
                      <a:r>
                        <a:rPr lang="en-US" dirty="0"/>
                        <a:t>Large data </a:t>
                      </a:r>
                      <a:r>
                        <a:rPr lang="en-US" dirty="0" err="1"/>
                        <a:t>requirement,overfitt-ing</a:t>
                      </a:r>
                      <a:r>
                        <a:rPr lang="en-US" dirty="0"/>
                        <a:t>.</a:t>
                      </a:r>
                      <a:endParaRPr lang="en-IN" dirty="0"/>
                    </a:p>
                  </a:txBody>
                  <a:tcPr/>
                </a:tc>
                <a:extLst>
                  <a:ext uri="{0D108BD9-81ED-4DB2-BD59-A6C34878D82A}">
                    <a16:rowId xmlns:a16="http://schemas.microsoft.com/office/drawing/2014/main" val="255421427"/>
                  </a:ext>
                </a:extLst>
              </a:tr>
              <a:tr h="1090507">
                <a:tc>
                  <a:txBody>
                    <a:bodyPr/>
                    <a:lstStyle/>
                    <a:p>
                      <a:r>
                        <a:rPr lang="en-US" dirty="0"/>
                        <a:t>2</a:t>
                      </a:r>
                      <a:endParaRPr lang="en-IN" dirty="0"/>
                    </a:p>
                  </a:txBody>
                  <a:tcPr/>
                </a:tc>
                <a:tc>
                  <a:txBody>
                    <a:bodyPr/>
                    <a:lstStyle/>
                    <a:p>
                      <a:r>
                        <a:rPr lang="en-US" dirty="0"/>
                        <a:t>Animal classification using facial images with score-level fusion</a:t>
                      </a:r>
                      <a:endParaRPr lang="en-IN" dirty="0"/>
                    </a:p>
                  </a:txBody>
                  <a:tcPr/>
                </a:tc>
                <a:tc>
                  <a:txBody>
                    <a:bodyPr/>
                    <a:lstStyle/>
                    <a:p>
                      <a:r>
                        <a:rPr lang="en-US" dirty="0"/>
                        <a:t>IEEE(2018)</a:t>
                      </a:r>
                      <a:endParaRPr lang="en-IN" dirty="0"/>
                    </a:p>
                  </a:txBody>
                  <a:tcPr/>
                </a:tc>
                <a:tc>
                  <a:txBody>
                    <a:bodyPr/>
                    <a:lstStyle/>
                    <a:p>
                      <a:r>
                        <a:rPr lang="en-US" dirty="0"/>
                        <a:t>Ease of data </a:t>
                      </a:r>
                      <a:r>
                        <a:rPr lang="en-US" dirty="0" err="1"/>
                        <a:t>collection,individual</a:t>
                      </a:r>
                      <a:r>
                        <a:rPr lang="en-US" dirty="0"/>
                        <a:t> data collection.</a:t>
                      </a:r>
                      <a:endParaRPr lang="en-IN" dirty="0"/>
                    </a:p>
                  </a:txBody>
                  <a:tcPr/>
                </a:tc>
                <a:tc>
                  <a:txBody>
                    <a:bodyPr/>
                    <a:lstStyle/>
                    <a:p>
                      <a:r>
                        <a:rPr lang="en-US" dirty="0"/>
                        <a:t>Technical </a:t>
                      </a:r>
                      <a:r>
                        <a:rPr lang="en-US" dirty="0" err="1"/>
                        <a:t>challenges,limited</a:t>
                      </a:r>
                      <a:r>
                        <a:rPr lang="en-US" dirty="0"/>
                        <a:t> species applicability.</a:t>
                      </a:r>
                      <a:endParaRPr lang="en-IN" dirty="0"/>
                    </a:p>
                  </a:txBody>
                  <a:tcPr/>
                </a:tc>
                <a:extLst>
                  <a:ext uri="{0D108BD9-81ED-4DB2-BD59-A6C34878D82A}">
                    <a16:rowId xmlns:a16="http://schemas.microsoft.com/office/drawing/2014/main" val="1113796889"/>
                  </a:ext>
                </a:extLst>
              </a:tr>
              <a:tr h="1090507">
                <a:tc>
                  <a:txBody>
                    <a:bodyPr/>
                    <a:lstStyle/>
                    <a:p>
                      <a:r>
                        <a:rPr lang="en-US" dirty="0"/>
                        <a:t>3</a:t>
                      </a:r>
                      <a:endParaRPr lang="en-IN" dirty="0"/>
                    </a:p>
                  </a:txBody>
                  <a:tcPr/>
                </a:tc>
                <a:tc>
                  <a:txBody>
                    <a:bodyPr/>
                    <a:lstStyle/>
                    <a:p>
                      <a:r>
                        <a:rPr lang="en-US" dirty="0"/>
                        <a:t>Complete blood check using image processing</a:t>
                      </a:r>
                      <a:endParaRPr lang="en-IN" dirty="0"/>
                    </a:p>
                  </a:txBody>
                  <a:tcPr/>
                </a:tc>
                <a:tc>
                  <a:txBody>
                    <a:bodyPr/>
                    <a:lstStyle/>
                    <a:p>
                      <a:r>
                        <a:rPr lang="en-US" dirty="0"/>
                        <a:t>IEEE(2021)</a:t>
                      </a:r>
                      <a:endParaRPr lang="en-IN" dirty="0"/>
                    </a:p>
                  </a:txBody>
                  <a:tcPr/>
                </a:tc>
                <a:tc>
                  <a:txBody>
                    <a:bodyPr/>
                    <a:lstStyle/>
                    <a:p>
                      <a:r>
                        <a:rPr lang="en-US" dirty="0"/>
                        <a:t>Speed ,</a:t>
                      </a:r>
                      <a:r>
                        <a:rPr lang="en-US" dirty="0" err="1"/>
                        <a:t>accuracy,cost</a:t>
                      </a:r>
                      <a:r>
                        <a:rPr lang="en-US" dirty="0"/>
                        <a:t>-effective is very high</a:t>
                      </a:r>
                      <a:endParaRPr lang="en-IN" dirty="0"/>
                    </a:p>
                  </a:txBody>
                  <a:tcPr/>
                </a:tc>
                <a:tc>
                  <a:txBody>
                    <a:bodyPr/>
                    <a:lstStyle/>
                    <a:p>
                      <a:r>
                        <a:rPr lang="en-US" dirty="0" err="1"/>
                        <a:t>Complexity,interpr-etation</a:t>
                      </a:r>
                      <a:r>
                        <a:rPr lang="en-US" dirty="0"/>
                        <a:t> challenges</a:t>
                      </a:r>
                      <a:endParaRPr lang="en-IN" dirty="0"/>
                    </a:p>
                  </a:txBody>
                  <a:tcPr/>
                </a:tc>
                <a:extLst>
                  <a:ext uri="{0D108BD9-81ED-4DB2-BD59-A6C34878D82A}">
                    <a16:rowId xmlns:a16="http://schemas.microsoft.com/office/drawing/2014/main" val="3786059357"/>
                  </a:ext>
                </a:extLst>
              </a:tr>
              <a:tr h="1090507">
                <a:tc>
                  <a:txBody>
                    <a:bodyPr/>
                    <a:lstStyle/>
                    <a:p>
                      <a:r>
                        <a:rPr lang="en-US" dirty="0"/>
                        <a:t>4</a:t>
                      </a:r>
                      <a:endParaRPr lang="en-IN" dirty="0"/>
                    </a:p>
                  </a:txBody>
                  <a:tcPr/>
                </a:tc>
                <a:tc>
                  <a:txBody>
                    <a:bodyPr/>
                    <a:lstStyle/>
                    <a:p>
                      <a:r>
                        <a:rPr lang="en-US" dirty="0"/>
                        <a:t>Sleep detection system using </a:t>
                      </a:r>
                      <a:r>
                        <a:rPr lang="en-US" dirty="0" err="1"/>
                        <a:t>matlab</a:t>
                      </a:r>
                      <a:r>
                        <a:rPr lang="en-US" dirty="0"/>
                        <a:t> image processing</a:t>
                      </a:r>
                      <a:endParaRPr lang="en-IN" dirty="0"/>
                    </a:p>
                  </a:txBody>
                  <a:tcPr/>
                </a:tc>
                <a:tc>
                  <a:txBody>
                    <a:bodyPr/>
                    <a:lstStyle/>
                    <a:p>
                      <a:r>
                        <a:rPr lang="en-US" dirty="0"/>
                        <a:t>IEEE(2023)</a:t>
                      </a:r>
                      <a:endParaRPr lang="en-I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non-invasive system for detecting the closing of eyes of a person</a:t>
                      </a:r>
                      <a:endParaRPr lang="en-IN" dirty="0"/>
                    </a:p>
                    <a:p>
                      <a:endParaRPr lang="en-IN" dirty="0"/>
                    </a:p>
                  </a:txBody>
                  <a:tcPr/>
                </a:tc>
                <a:tc>
                  <a:txBody>
                    <a:bodyPr/>
                    <a:lstStyle/>
                    <a:p>
                      <a:r>
                        <a:rPr lang="en-US" dirty="0"/>
                        <a:t>Difficult to implement </a:t>
                      </a:r>
                      <a:endParaRPr lang="en-IN" dirty="0"/>
                    </a:p>
                  </a:txBody>
                  <a:tcPr/>
                </a:tc>
                <a:extLst>
                  <a:ext uri="{0D108BD9-81ED-4DB2-BD59-A6C34878D82A}">
                    <a16:rowId xmlns:a16="http://schemas.microsoft.com/office/drawing/2014/main" val="1502443013"/>
                  </a:ext>
                </a:extLst>
              </a:tr>
            </a:tbl>
          </a:graphicData>
        </a:graphic>
      </p:graphicFrame>
      <p:sp>
        <p:nvSpPr>
          <p:cNvPr id="3" name="TextBox 2">
            <a:extLst>
              <a:ext uri="{FF2B5EF4-FFF2-40B4-BE49-F238E27FC236}">
                <a16:creationId xmlns:a16="http://schemas.microsoft.com/office/drawing/2014/main" id="{2AC74513-6D58-471C-8A70-7BF6F7968151}"/>
              </a:ext>
            </a:extLst>
          </p:cNvPr>
          <p:cNvSpPr txBox="1"/>
          <p:nvPr/>
        </p:nvSpPr>
        <p:spPr>
          <a:xfrm flipH="1">
            <a:off x="225778" y="361244"/>
            <a:ext cx="6084710" cy="461665"/>
          </a:xfrm>
          <a:prstGeom prst="rect">
            <a:avLst/>
          </a:prstGeom>
          <a:noFill/>
        </p:spPr>
        <p:txBody>
          <a:bodyPr wrap="square" rtlCol="0">
            <a:spAutoFit/>
          </a:bodyPr>
          <a:lstStyle/>
          <a:p>
            <a:r>
              <a:rPr lang="en-US" sz="2400" dirty="0">
                <a:highlight>
                  <a:srgbClr val="800080"/>
                </a:highlight>
              </a:rPr>
              <a:t>LITERATURE REVIEW:</a:t>
            </a:r>
            <a:endParaRPr lang="en-IN" sz="2400" dirty="0">
              <a:highlight>
                <a:srgbClr val="800080"/>
              </a:highlight>
            </a:endParaRPr>
          </a:p>
        </p:txBody>
      </p:sp>
    </p:spTree>
    <p:extLst>
      <p:ext uri="{BB962C8B-B14F-4D97-AF65-F5344CB8AC3E}">
        <p14:creationId xmlns:p14="http://schemas.microsoft.com/office/powerpoint/2010/main" val="1856290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6A5F67-9178-4893-8D29-B2A8FDA4B43A}"/>
              </a:ext>
            </a:extLst>
          </p:cNvPr>
          <p:cNvSpPr>
            <a:spLocks noGrp="1"/>
          </p:cNvSpPr>
          <p:nvPr>
            <p:ph type="title"/>
          </p:nvPr>
        </p:nvSpPr>
        <p:spPr>
          <a:xfrm>
            <a:off x="149542" y="373380"/>
            <a:ext cx="4742785" cy="1219200"/>
          </a:xfrm>
        </p:spPr>
        <p:txBody>
          <a:bodyPr>
            <a:normAutofit fontScale="90000"/>
          </a:bodyPr>
          <a:lstStyle/>
          <a:p>
            <a:r>
              <a:rPr lang="en-US" sz="2800" b="1" u="sng" dirty="0">
                <a:solidFill>
                  <a:srgbClr val="FFC000"/>
                </a:solidFill>
                <a:highlight>
                  <a:srgbClr val="000080"/>
                </a:highlight>
                <a:cs typeface="Times New Roman" panose="02020603050405020304" pitchFamily="18" charset="0"/>
              </a:rPr>
              <a:t>Applications of Image Processing:</a:t>
            </a:r>
            <a:br>
              <a:rPr lang="en-US" sz="2800" b="1" u="sng" dirty="0">
                <a:cs typeface="Times New Roman" panose="02020603050405020304" pitchFamily="18" charset="0"/>
              </a:rPr>
            </a:br>
            <a:endParaRPr lang="en-IN" dirty="0"/>
          </a:p>
        </p:txBody>
      </p:sp>
      <p:sp>
        <p:nvSpPr>
          <p:cNvPr id="6" name="Text Placeholder 5">
            <a:extLst>
              <a:ext uri="{FF2B5EF4-FFF2-40B4-BE49-F238E27FC236}">
                <a16:creationId xmlns:a16="http://schemas.microsoft.com/office/drawing/2014/main" id="{C2FD70AE-C9E5-4D2B-AFCC-9DB8AF8D1F2F}"/>
              </a:ext>
            </a:extLst>
          </p:cNvPr>
          <p:cNvSpPr>
            <a:spLocks noGrp="1"/>
          </p:cNvSpPr>
          <p:nvPr>
            <p:ph type="body" sz="half" idx="2"/>
          </p:nvPr>
        </p:nvSpPr>
        <p:spPr>
          <a:xfrm>
            <a:off x="347661" y="1592580"/>
            <a:ext cx="5593081" cy="5440680"/>
          </a:xfrm>
        </p:spPr>
        <p:txBody>
          <a:bodyPr>
            <a:normAutofit/>
          </a:bodyPr>
          <a:lstStyle/>
          <a:p>
            <a:pPr algn="l"/>
            <a:r>
              <a:rPr lang="en-US" sz="2200" dirty="0"/>
              <a:t>The diverse applications of image</a:t>
            </a:r>
          </a:p>
          <a:p>
            <a:pPr algn="l"/>
            <a:r>
              <a:rPr lang="en-US" sz="2200" dirty="0"/>
              <a:t> processing span across various fields,</a:t>
            </a:r>
          </a:p>
          <a:p>
            <a:pPr algn="l"/>
            <a:r>
              <a:rPr lang="en-US" sz="2200" dirty="0"/>
              <a:t>offering solutions and enhancements in</a:t>
            </a:r>
          </a:p>
          <a:p>
            <a:pPr algn="l"/>
            <a:r>
              <a:rPr lang="en-US" sz="2200" dirty="0"/>
              <a:t> critical domains such as Medical</a:t>
            </a:r>
          </a:p>
          <a:p>
            <a:pPr algn="l"/>
            <a:r>
              <a:rPr lang="en-US" sz="2200" dirty="0"/>
              <a:t> imaging , Surveillance &amp; Security, Remote</a:t>
            </a:r>
          </a:p>
          <a:p>
            <a:pPr algn="l"/>
            <a:r>
              <a:rPr lang="en-US" sz="2200" dirty="0"/>
              <a:t> sensing and Industrial Inspection etc.</a:t>
            </a:r>
          </a:p>
          <a:p>
            <a:pPr algn="l"/>
            <a:endParaRPr lang="en-US" sz="2200" dirty="0"/>
          </a:p>
        </p:txBody>
      </p:sp>
      <p:pic>
        <p:nvPicPr>
          <p:cNvPr id="7170" name="Picture 2" descr="Various Deep learning applications in Medical Image Processing">
            <a:extLst>
              <a:ext uri="{FF2B5EF4-FFF2-40B4-BE49-F238E27FC236}">
                <a16:creationId xmlns:a16="http://schemas.microsoft.com/office/drawing/2014/main" id="{0D6B8BB5-8E5B-404A-A0B2-B342D9910BA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57963" y="1592580"/>
            <a:ext cx="4553781" cy="441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946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40837-E003-4C6B-90EA-9C735A7573B6}"/>
              </a:ext>
            </a:extLst>
          </p:cNvPr>
          <p:cNvSpPr>
            <a:spLocks noGrp="1"/>
          </p:cNvSpPr>
          <p:nvPr>
            <p:ph type="title"/>
          </p:nvPr>
        </p:nvSpPr>
        <p:spPr>
          <a:xfrm>
            <a:off x="185708" y="417690"/>
            <a:ext cx="3932237" cy="462843"/>
          </a:xfrm>
        </p:spPr>
        <p:txBody>
          <a:bodyPr>
            <a:normAutofit/>
          </a:bodyPr>
          <a:lstStyle/>
          <a:p>
            <a:r>
              <a:rPr lang="en-US" sz="2400" b="1" dirty="0">
                <a:solidFill>
                  <a:srgbClr val="00B0F0"/>
                </a:solidFill>
                <a:highlight>
                  <a:srgbClr val="808000"/>
                </a:highlight>
              </a:rPr>
              <a:t>Medical Imaging:</a:t>
            </a:r>
            <a:endParaRPr lang="en-IN" sz="2400" dirty="0">
              <a:highlight>
                <a:srgbClr val="808000"/>
              </a:highlight>
            </a:endParaRPr>
          </a:p>
        </p:txBody>
      </p:sp>
      <p:sp>
        <p:nvSpPr>
          <p:cNvPr id="4" name="Text Placeholder 3">
            <a:extLst>
              <a:ext uri="{FF2B5EF4-FFF2-40B4-BE49-F238E27FC236}">
                <a16:creationId xmlns:a16="http://schemas.microsoft.com/office/drawing/2014/main" id="{4BDE4470-CCB9-48A2-9F8B-EC7B6EC250B2}"/>
              </a:ext>
            </a:extLst>
          </p:cNvPr>
          <p:cNvSpPr>
            <a:spLocks noGrp="1"/>
          </p:cNvSpPr>
          <p:nvPr>
            <p:ph type="body" sz="half" idx="2"/>
          </p:nvPr>
        </p:nvSpPr>
        <p:spPr>
          <a:xfrm>
            <a:off x="620889" y="1196621"/>
            <a:ext cx="4086578" cy="2494183"/>
          </a:xfrm>
        </p:spPr>
        <p:txBody>
          <a:bodyPr>
            <a:normAutofit fontScale="92500" lnSpcReduction="20000"/>
          </a:bodyPr>
          <a:lstStyle/>
          <a:p>
            <a:pPr algn="l"/>
            <a:r>
              <a:rPr lang="en-US" sz="1900" dirty="0"/>
              <a:t>In medical Imaging, Image processing techniques aid in diagnosis, treatment planning, and patient monitoring by enhancing medical scans, detecting abnormalities, and visualizing internal structures with precision and detail.</a:t>
            </a:r>
          </a:p>
          <a:p>
            <a:endParaRPr lang="en-IN" dirty="0"/>
          </a:p>
        </p:txBody>
      </p:sp>
      <p:pic>
        <p:nvPicPr>
          <p:cNvPr id="6146" name="Picture 2" descr="BIOMEDICAL IMAGE PROCESSING">
            <a:extLst>
              <a:ext uri="{FF2B5EF4-FFF2-40B4-BE49-F238E27FC236}">
                <a16:creationId xmlns:a16="http://schemas.microsoft.com/office/drawing/2014/main" id="{DEDB4E66-4EA0-4BB7-8EF9-80884AAC6B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0" y="943171"/>
            <a:ext cx="4002085" cy="28102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DB88684-C423-4FCE-9174-B60B462EDED3}"/>
              </a:ext>
            </a:extLst>
          </p:cNvPr>
          <p:cNvSpPr txBox="1"/>
          <p:nvPr/>
        </p:nvSpPr>
        <p:spPr>
          <a:xfrm>
            <a:off x="5882816" y="4413956"/>
            <a:ext cx="4446517" cy="2308324"/>
          </a:xfrm>
          <a:prstGeom prst="rect">
            <a:avLst/>
          </a:prstGeom>
          <a:noFill/>
        </p:spPr>
        <p:txBody>
          <a:bodyPr wrap="square" rtlCol="0">
            <a:spAutoFit/>
          </a:bodyPr>
          <a:lstStyle/>
          <a:p>
            <a:r>
              <a:rPr lang="en-US" sz="1800" dirty="0"/>
              <a:t>In surveillance systems, image processing plays a crucial role in real-time monitoring, object detection, and behavior analysis for enhancing security measures and identifying potential threats in public spaces and sensitive areas.</a:t>
            </a:r>
          </a:p>
          <a:p>
            <a:endParaRPr lang="en-IN" dirty="0"/>
          </a:p>
        </p:txBody>
      </p:sp>
      <p:pic>
        <p:nvPicPr>
          <p:cNvPr id="7" name="Picture 2" descr="An Overview to Computer Vision That’s Redefining Surveillance title banner">
            <a:extLst>
              <a:ext uri="{FF2B5EF4-FFF2-40B4-BE49-F238E27FC236}">
                <a16:creationId xmlns:a16="http://schemas.microsoft.com/office/drawing/2014/main" id="{7211C295-C89D-4B11-B5D2-BBE77D19E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50" y="4323644"/>
            <a:ext cx="4607417" cy="23986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6269EC-3E40-4241-9604-5A317C894336}"/>
              </a:ext>
            </a:extLst>
          </p:cNvPr>
          <p:cNvSpPr txBox="1"/>
          <p:nvPr/>
        </p:nvSpPr>
        <p:spPr>
          <a:xfrm>
            <a:off x="438150" y="3753443"/>
            <a:ext cx="3781777" cy="400110"/>
          </a:xfrm>
          <a:prstGeom prst="rect">
            <a:avLst/>
          </a:prstGeom>
          <a:noFill/>
        </p:spPr>
        <p:txBody>
          <a:bodyPr wrap="square" rtlCol="0">
            <a:spAutoFit/>
          </a:bodyPr>
          <a:lstStyle/>
          <a:p>
            <a:r>
              <a:rPr lang="en-US" sz="2000" dirty="0">
                <a:solidFill>
                  <a:srgbClr val="00B050"/>
                </a:solidFill>
                <a:highlight>
                  <a:srgbClr val="000080"/>
                </a:highlight>
              </a:rPr>
              <a:t>SURVEILLANCE ,SECURITY:</a:t>
            </a:r>
            <a:endParaRPr lang="en-IN" sz="2000" dirty="0">
              <a:solidFill>
                <a:srgbClr val="00B050"/>
              </a:solidFill>
              <a:highlight>
                <a:srgbClr val="000080"/>
              </a:highlight>
            </a:endParaRPr>
          </a:p>
        </p:txBody>
      </p:sp>
    </p:spTree>
    <p:extLst>
      <p:ext uri="{BB962C8B-B14F-4D97-AF65-F5344CB8AC3E}">
        <p14:creationId xmlns:p14="http://schemas.microsoft.com/office/powerpoint/2010/main" val="1015482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5751B-8D85-4734-BA3A-BE85956C0F1E}"/>
              </a:ext>
            </a:extLst>
          </p:cNvPr>
          <p:cNvSpPr>
            <a:spLocks noGrp="1"/>
          </p:cNvSpPr>
          <p:nvPr>
            <p:ph type="title"/>
          </p:nvPr>
        </p:nvSpPr>
        <p:spPr>
          <a:xfrm>
            <a:off x="-314500" y="163324"/>
            <a:ext cx="4588686" cy="624840"/>
          </a:xfrm>
        </p:spPr>
        <p:txBody>
          <a:bodyPr>
            <a:normAutofit/>
          </a:bodyPr>
          <a:lstStyle/>
          <a:p>
            <a:r>
              <a:rPr lang="en-US" sz="2400" b="1" dirty="0">
                <a:solidFill>
                  <a:schemeClr val="bg2">
                    <a:lumMod val="60000"/>
                    <a:lumOff val="40000"/>
                  </a:schemeClr>
                </a:solidFill>
                <a:highlight>
                  <a:srgbClr val="800080"/>
                </a:highlight>
              </a:rPr>
              <a:t>Remote Sensing:</a:t>
            </a:r>
            <a:endParaRPr lang="en-IN" sz="2400" dirty="0">
              <a:solidFill>
                <a:schemeClr val="bg2">
                  <a:lumMod val="60000"/>
                  <a:lumOff val="40000"/>
                </a:schemeClr>
              </a:solidFill>
              <a:highlight>
                <a:srgbClr val="800080"/>
              </a:highlight>
            </a:endParaRPr>
          </a:p>
        </p:txBody>
      </p:sp>
      <p:sp>
        <p:nvSpPr>
          <p:cNvPr id="4" name="Text Placeholder 3">
            <a:extLst>
              <a:ext uri="{FF2B5EF4-FFF2-40B4-BE49-F238E27FC236}">
                <a16:creationId xmlns:a16="http://schemas.microsoft.com/office/drawing/2014/main" id="{B42518E7-115F-438F-8866-ACA17965A995}"/>
              </a:ext>
            </a:extLst>
          </p:cNvPr>
          <p:cNvSpPr>
            <a:spLocks noGrp="1"/>
          </p:cNvSpPr>
          <p:nvPr>
            <p:ph type="body" sz="half" idx="2"/>
          </p:nvPr>
        </p:nvSpPr>
        <p:spPr>
          <a:xfrm>
            <a:off x="441960" y="1056457"/>
            <a:ext cx="4407505" cy="2540277"/>
          </a:xfrm>
        </p:spPr>
        <p:txBody>
          <a:bodyPr>
            <a:normAutofit lnSpcReduction="10000"/>
          </a:bodyPr>
          <a:lstStyle/>
          <a:p>
            <a:pPr algn="l"/>
            <a:r>
              <a:rPr lang="en-US" sz="1800" dirty="0"/>
              <a:t>Remote sensing applications utilize image processing for analyzing satellite imagery, monitoring environmental changes, and mapping terrain features to support tasks like agricultural planning, disaster response, and natural resource management. </a:t>
            </a:r>
            <a:br>
              <a:rPr lang="en-US" sz="1600" dirty="0"/>
            </a:br>
            <a:endParaRPr lang="en-IN" dirty="0"/>
          </a:p>
        </p:txBody>
      </p:sp>
      <p:pic>
        <p:nvPicPr>
          <p:cNvPr id="9220" name="Picture 4" descr="what is Remote Sensing Satellite Imagery">
            <a:extLst>
              <a:ext uri="{FF2B5EF4-FFF2-40B4-BE49-F238E27FC236}">
                <a16:creationId xmlns:a16="http://schemas.microsoft.com/office/drawing/2014/main" id="{5119899F-DC5B-46D7-BA92-238B1DD099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3200" y="815580"/>
            <a:ext cx="4700935" cy="30220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238687-6EDB-4AE1-98B0-7EF744E7E01F}"/>
              </a:ext>
            </a:extLst>
          </p:cNvPr>
          <p:cNvSpPr txBox="1"/>
          <p:nvPr/>
        </p:nvSpPr>
        <p:spPr>
          <a:xfrm flipH="1">
            <a:off x="5607227" y="4674457"/>
            <a:ext cx="4407421" cy="1754326"/>
          </a:xfrm>
          <a:prstGeom prst="rect">
            <a:avLst/>
          </a:prstGeom>
          <a:noFill/>
        </p:spPr>
        <p:txBody>
          <a:bodyPr wrap="square" rtlCol="0">
            <a:spAutoFit/>
          </a:bodyPr>
          <a:lstStyle/>
          <a:p>
            <a:r>
              <a:rPr lang="en-US" sz="1800" dirty="0"/>
              <a:t>Image processing technologies are applied in industrial sectors for quality control, defect detection, and product inspection, automated visual analysis and evaluation.</a:t>
            </a:r>
          </a:p>
          <a:p>
            <a:endParaRPr lang="en-IN" dirty="0"/>
          </a:p>
        </p:txBody>
      </p:sp>
      <p:sp>
        <p:nvSpPr>
          <p:cNvPr id="7" name="TextBox 6">
            <a:extLst>
              <a:ext uri="{FF2B5EF4-FFF2-40B4-BE49-F238E27FC236}">
                <a16:creationId xmlns:a16="http://schemas.microsoft.com/office/drawing/2014/main" id="{DD6C6471-56CE-4B4E-9C02-23E3134BA618}"/>
              </a:ext>
            </a:extLst>
          </p:cNvPr>
          <p:cNvSpPr txBox="1"/>
          <p:nvPr/>
        </p:nvSpPr>
        <p:spPr>
          <a:xfrm>
            <a:off x="441960" y="3693345"/>
            <a:ext cx="5025377" cy="461665"/>
          </a:xfrm>
          <a:prstGeom prst="rect">
            <a:avLst/>
          </a:prstGeom>
          <a:noFill/>
        </p:spPr>
        <p:txBody>
          <a:bodyPr wrap="square" rtlCol="0">
            <a:spAutoFit/>
          </a:bodyPr>
          <a:lstStyle/>
          <a:p>
            <a:r>
              <a:rPr lang="en-US" sz="2400" b="1" dirty="0">
                <a:solidFill>
                  <a:srgbClr val="00B0F0"/>
                </a:solidFill>
                <a:highlight>
                  <a:srgbClr val="FFFF00"/>
                </a:highlight>
              </a:rPr>
              <a:t>Industrial Inspection</a:t>
            </a:r>
            <a:r>
              <a:rPr lang="en-US" sz="1800" b="1" dirty="0">
                <a:solidFill>
                  <a:srgbClr val="00B0F0"/>
                </a:solidFill>
                <a:highlight>
                  <a:srgbClr val="FFFF00"/>
                </a:highlight>
              </a:rPr>
              <a:t>:</a:t>
            </a:r>
            <a:endParaRPr lang="en-IN" dirty="0">
              <a:highlight>
                <a:srgbClr val="FFFF00"/>
              </a:highlight>
            </a:endParaRPr>
          </a:p>
        </p:txBody>
      </p:sp>
      <p:pic>
        <p:nvPicPr>
          <p:cNvPr id="12" name="Picture 2">
            <a:extLst>
              <a:ext uri="{FF2B5EF4-FFF2-40B4-BE49-F238E27FC236}">
                <a16:creationId xmlns:a16="http://schemas.microsoft.com/office/drawing/2014/main" id="{D0C7FDEA-6241-4749-9965-7DAF405334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 y="4408564"/>
            <a:ext cx="4841240" cy="2286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623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D8CDD4-D003-4EF8-BC46-487D91FC8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830" y="1042065"/>
            <a:ext cx="9558339" cy="5373943"/>
          </a:xfrm>
          <a:prstGeom prst="rect">
            <a:avLst/>
          </a:prstGeom>
        </p:spPr>
      </p:pic>
      <p:sp>
        <p:nvSpPr>
          <p:cNvPr id="11" name="Title 10">
            <a:extLst>
              <a:ext uri="{FF2B5EF4-FFF2-40B4-BE49-F238E27FC236}">
                <a16:creationId xmlns:a16="http://schemas.microsoft.com/office/drawing/2014/main" id="{265F968D-B7C4-4B7D-82BA-28CD2EB83B32}"/>
              </a:ext>
            </a:extLst>
          </p:cNvPr>
          <p:cNvSpPr>
            <a:spLocks noGrp="1"/>
          </p:cNvSpPr>
          <p:nvPr>
            <p:ph type="title"/>
          </p:nvPr>
        </p:nvSpPr>
        <p:spPr>
          <a:xfrm>
            <a:off x="2286000" y="0"/>
            <a:ext cx="7952856" cy="1092958"/>
          </a:xfrm>
        </p:spPr>
        <p:txBody>
          <a:bodyPr>
            <a:normAutofit/>
          </a:bodyPr>
          <a:lstStyle/>
          <a:p>
            <a:r>
              <a:rPr lang="en-US" sz="2800" u="sng" dirty="0">
                <a:highlight>
                  <a:srgbClr val="008080"/>
                </a:highlight>
              </a:rPr>
              <a:t>Expected output</a:t>
            </a:r>
            <a:endParaRPr lang="en-IN" sz="2800" u="sng" dirty="0">
              <a:highlight>
                <a:srgbClr val="008080"/>
              </a:highlight>
            </a:endParaRPr>
          </a:p>
        </p:txBody>
      </p:sp>
    </p:spTree>
    <p:extLst>
      <p:ext uri="{BB962C8B-B14F-4D97-AF65-F5344CB8AC3E}">
        <p14:creationId xmlns:p14="http://schemas.microsoft.com/office/powerpoint/2010/main" val="14574826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DECE35-B3C3-4D69-A475-6C235453F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394" y="701866"/>
            <a:ext cx="9701212" cy="5454268"/>
          </a:xfrm>
          <a:prstGeom prst="rect">
            <a:avLst/>
          </a:prstGeom>
        </p:spPr>
      </p:pic>
    </p:spTree>
    <p:extLst>
      <p:ext uri="{BB962C8B-B14F-4D97-AF65-F5344CB8AC3E}">
        <p14:creationId xmlns:p14="http://schemas.microsoft.com/office/powerpoint/2010/main" val="673739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6D20A-5419-477A-B31B-14D30FBDE764}"/>
              </a:ext>
            </a:extLst>
          </p:cNvPr>
          <p:cNvSpPr>
            <a:spLocks noGrp="1"/>
          </p:cNvSpPr>
          <p:nvPr>
            <p:ph type="title"/>
          </p:nvPr>
        </p:nvSpPr>
        <p:spPr>
          <a:xfrm>
            <a:off x="-1625598" y="601885"/>
            <a:ext cx="7227746" cy="613458"/>
          </a:xfrm>
        </p:spPr>
        <p:txBody>
          <a:bodyPr>
            <a:normAutofit fontScale="90000"/>
          </a:bodyPr>
          <a:lstStyle/>
          <a:p>
            <a:r>
              <a:rPr lang="en-US" sz="2800" b="1" u="sng" dirty="0">
                <a:highlight>
                  <a:srgbClr val="00FF00"/>
                </a:highlight>
                <a:latin typeface="Times New Roman" panose="02020603050405020304" pitchFamily="18" charset="0"/>
                <a:cs typeface="Times New Roman" panose="02020603050405020304" pitchFamily="18" charset="0"/>
              </a:rPr>
              <a:t>Conclusion</a:t>
            </a:r>
            <a:r>
              <a:rPr lang="en-US" sz="2800" b="1" dirty="0">
                <a:highlight>
                  <a:srgbClr val="00FF00"/>
                </a:highlight>
                <a:latin typeface="Times New Roman" panose="02020603050405020304" pitchFamily="18" charset="0"/>
                <a:cs typeface="Times New Roman" panose="02020603050405020304" pitchFamily="18" charset="0"/>
              </a:rPr>
              <a:t>:</a:t>
            </a:r>
            <a:br>
              <a:rPr lang="en-US" sz="3600" b="1" dirty="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65E38D0A-B807-46E4-B94C-8CE1BB629976}"/>
              </a:ext>
            </a:extLst>
          </p:cNvPr>
          <p:cNvSpPr>
            <a:spLocks noGrp="1"/>
          </p:cNvSpPr>
          <p:nvPr>
            <p:ph idx="1"/>
          </p:nvPr>
        </p:nvSpPr>
        <p:spPr>
          <a:xfrm>
            <a:off x="913794" y="1066799"/>
            <a:ext cx="10287606" cy="4419601"/>
          </a:xfrm>
        </p:spPr>
        <p:txBody>
          <a:bodyPr>
            <a:normAutofit/>
          </a:bodyPr>
          <a:lstStyle/>
          <a:p>
            <a:pPr marL="0" indent="0">
              <a:buNone/>
            </a:pPr>
            <a:endParaRPr lang="en-US" dirty="0"/>
          </a:p>
          <a:p>
            <a:pPr marL="0" indent="0">
              <a:buNone/>
            </a:pPr>
            <a:r>
              <a:rPr lang="en-US" dirty="0"/>
              <a:t>The image processing techniques in MATLAB unveils a dynamic landscape of tools and methods that empower users to manipulate and analyze digital images for various purposes. From enhancing image quality to extracting meaningful features, each technique offers a unique perspective on visual data processing, showcasing the immense potential and versatility of image processing in unlocking insights and generating impactful results.</a:t>
            </a:r>
            <a:endParaRPr lang="en-IN" dirty="0"/>
          </a:p>
        </p:txBody>
      </p:sp>
    </p:spTree>
    <p:extLst>
      <p:ext uri="{BB962C8B-B14F-4D97-AF65-F5344CB8AC3E}">
        <p14:creationId xmlns:p14="http://schemas.microsoft.com/office/powerpoint/2010/main" val="599618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30E4EB-1F85-4D1E-ABEF-B42BE64694A9}"/>
              </a:ext>
            </a:extLst>
          </p:cNvPr>
          <p:cNvSpPr txBox="1"/>
          <p:nvPr/>
        </p:nvSpPr>
        <p:spPr>
          <a:xfrm>
            <a:off x="467608" y="756356"/>
            <a:ext cx="2505814" cy="461665"/>
          </a:xfrm>
          <a:prstGeom prst="rect">
            <a:avLst/>
          </a:prstGeom>
          <a:noFill/>
        </p:spPr>
        <p:txBody>
          <a:bodyPr wrap="none" rtlCol="0">
            <a:spAutoFit/>
          </a:bodyPr>
          <a:lstStyle/>
          <a:p>
            <a:r>
              <a:rPr lang="en-US" sz="2400" dirty="0">
                <a:solidFill>
                  <a:schemeClr val="tx2">
                    <a:lumMod val="75000"/>
                  </a:schemeClr>
                </a:solidFill>
                <a:highlight>
                  <a:srgbClr val="800080"/>
                </a:highlight>
              </a:rPr>
              <a:t>FUTURE SCOPE:</a:t>
            </a:r>
            <a:endParaRPr lang="en-IN" sz="2400" dirty="0">
              <a:solidFill>
                <a:schemeClr val="tx2">
                  <a:lumMod val="75000"/>
                </a:schemeClr>
              </a:solidFill>
              <a:highlight>
                <a:srgbClr val="800080"/>
              </a:highlight>
            </a:endParaRPr>
          </a:p>
        </p:txBody>
      </p:sp>
      <p:sp>
        <p:nvSpPr>
          <p:cNvPr id="4" name="TextBox 3">
            <a:extLst>
              <a:ext uri="{FF2B5EF4-FFF2-40B4-BE49-F238E27FC236}">
                <a16:creationId xmlns:a16="http://schemas.microsoft.com/office/drawing/2014/main" id="{74FA62B0-87F2-4A93-A52E-69E87C6F9D44}"/>
              </a:ext>
            </a:extLst>
          </p:cNvPr>
          <p:cNvSpPr txBox="1"/>
          <p:nvPr/>
        </p:nvSpPr>
        <p:spPr>
          <a:xfrm>
            <a:off x="810507" y="1749779"/>
            <a:ext cx="9633655" cy="1200329"/>
          </a:xfrm>
          <a:prstGeom prst="rect">
            <a:avLst/>
          </a:prstGeom>
          <a:noFill/>
        </p:spPr>
        <p:txBody>
          <a:bodyPr wrap="square" rtlCol="0">
            <a:spAutoFit/>
          </a:bodyPr>
          <a:lstStyle/>
          <a:p>
            <a:r>
              <a:rPr lang="en-US" dirty="0"/>
              <a:t>Image processing has come a long way but the future holds even more exciting </a:t>
            </a:r>
            <a:r>
              <a:rPr lang="en-US" dirty="0" err="1"/>
              <a:t>prospects.with</a:t>
            </a:r>
            <a:r>
              <a:rPr lang="en-US" dirty="0"/>
              <a:t> the advent of artificial </a:t>
            </a:r>
            <a:r>
              <a:rPr lang="en-US" dirty="0" err="1"/>
              <a:t>intelligence,augmented</a:t>
            </a:r>
            <a:r>
              <a:rPr lang="en-US" dirty="0"/>
              <a:t> </a:t>
            </a:r>
            <a:r>
              <a:rPr lang="en-US" dirty="0" err="1"/>
              <a:t>reality,and</a:t>
            </a:r>
            <a:r>
              <a:rPr lang="en-US" dirty="0"/>
              <a:t> advancements in various </a:t>
            </a:r>
            <a:r>
              <a:rPr lang="en-US" dirty="0" err="1"/>
              <a:t>industries,image</a:t>
            </a:r>
            <a:r>
              <a:rPr lang="en-US" dirty="0"/>
              <a:t> processing will play a vital role in transforming the way we perceive and interact with the world.</a:t>
            </a:r>
            <a:endParaRPr lang="en-IN" dirty="0"/>
          </a:p>
        </p:txBody>
      </p:sp>
    </p:spTree>
    <p:extLst>
      <p:ext uri="{BB962C8B-B14F-4D97-AF65-F5344CB8AC3E}">
        <p14:creationId xmlns:p14="http://schemas.microsoft.com/office/powerpoint/2010/main" val="2092501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hank you lettering Vectors &amp; Illustrations for Free Download | Freepik">
            <a:extLst>
              <a:ext uri="{FF2B5EF4-FFF2-40B4-BE49-F238E27FC236}">
                <a16:creationId xmlns:a16="http://schemas.microsoft.com/office/drawing/2014/main" id="{409E6BD2-0C28-430D-81F1-81708865A526}"/>
              </a:ext>
            </a:extLst>
          </p:cNvPr>
          <p:cNvPicPr>
            <a:picLocks noChangeAspect="1"/>
          </p:cNvPicPr>
          <p:nvPr/>
        </p:nvPicPr>
        <p:blipFill>
          <a:blip r:embed="rId2"/>
          <a:stretch>
            <a:fillRect/>
          </a:stretch>
        </p:blipFill>
        <p:spPr>
          <a:xfrm>
            <a:off x="553156" y="323875"/>
            <a:ext cx="11164711" cy="6210250"/>
          </a:xfrm>
          <a:prstGeom prst="rect">
            <a:avLst/>
          </a:prstGeom>
        </p:spPr>
      </p:pic>
    </p:spTree>
    <p:extLst>
      <p:ext uri="{BB962C8B-B14F-4D97-AF65-F5344CB8AC3E}">
        <p14:creationId xmlns:p14="http://schemas.microsoft.com/office/powerpoint/2010/main" val="2705354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BE5CC-7E39-4CBC-A632-5B176621EE5D}"/>
              </a:ext>
            </a:extLst>
          </p:cNvPr>
          <p:cNvSpPr>
            <a:spLocks noGrp="1"/>
          </p:cNvSpPr>
          <p:nvPr>
            <p:ph type="title"/>
          </p:nvPr>
        </p:nvSpPr>
        <p:spPr>
          <a:xfrm>
            <a:off x="236463" y="214490"/>
            <a:ext cx="10456570" cy="583096"/>
          </a:xfrm>
        </p:spPr>
        <p:txBody>
          <a:bodyPr>
            <a:normAutofit/>
          </a:bodyPr>
          <a:lstStyle/>
          <a:p>
            <a:r>
              <a:rPr lang="en-US" sz="2800" b="0" u="sng" dirty="0">
                <a:highlight>
                  <a:srgbClr val="800080"/>
                </a:highlight>
              </a:rPr>
              <a:t>abstract</a:t>
            </a:r>
            <a:endParaRPr lang="en-IN" sz="2800" b="0" u="sng" dirty="0">
              <a:highlight>
                <a:srgbClr val="800080"/>
              </a:highlight>
            </a:endParaRPr>
          </a:p>
        </p:txBody>
      </p:sp>
      <p:sp>
        <p:nvSpPr>
          <p:cNvPr id="3" name="Content Placeholder 2">
            <a:extLst>
              <a:ext uri="{FF2B5EF4-FFF2-40B4-BE49-F238E27FC236}">
                <a16:creationId xmlns:a16="http://schemas.microsoft.com/office/drawing/2014/main" id="{6875B56B-B254-4680-AA78-4CB5382B58EB}"/>
              </a:ext>
            </a:extLst>
          </p:cNvPr>
          <p:cNvSpPr>
            <a:spLocks noGrp="1"/>
          </p:cNvSpPr>
          <p:nvPr>
            <p:ph idx="1"/>
          </p:nvPr>
        </p:nvSpPr>
        <p:spPr>
          <a:xfrm>
            <a:off x="704970" y="876864"/>
            <a:ext cx="10456570" cy="5981136"/>
          </a:xfrm>
        </p:spPr>
        <p:txBody>
          <a:bodyPr>
            <a:normAutofit/>
          </a:bodyPr>
          <a:lstStyle/>
          <a:p>
            <a:pPr marL="0" indent="0">
              <a:buNone/>
            </a:pPr>
            <a:r>
              <a:rPr lang="en-US" dirty="0"/>
              <a:t> Image processing plays a vital role in modern technology, enabling the extraction of valuable information from digital images for various applications. This project focuses on the implementation of  image processing techniques using MATLAB to enhance feature extraction and analysis. The primary objectives include improving image quality, detecting and enhancing key features, and developing algorithms for efficient image-based decision-making. </a:t>
            </a:r>
          </a:p>
          <a:p>
            <a:pPr marL="0" indent="0">
              <a:buNone/>
            </a:pPr>
            <a:r>
              <a:rPr lang="en-US" dirty="0"/>
              <a:t>The results of this project demonstrate the effectiveness of the proposed image processing techniques in improving the accuracy and efficiency of feature extraction and analysis.</a:t>
            </a:r>
          </a:p>
          <a:p>
            <a:pPr marL="0" indent="0">
              <a:buNone/>
            </a:pPr>
            <a:r>
              <a:rPr lang="en-US" dirty="0"/>
              <a:t>          The MATLAB-based implementations provide a user-friendly platform for     researchers and practitioners to apply these methods to their specific domains.</a:t>
            </a:r>
            <a:endParaRPr lang="en-IN" dirty="0"/>
          </a:p>
        </p:txBody>
      </p:sp>
    </p:spTree>
    <p:extLst>
      <p:ext uri="{BB962C8B-B14F-4D97-AF65-F5344CB8AC3E}">
        <p14:creationId xmlns:p14="http://schemas.microsoft.com/office/powerpoint/2010/main" val="2398870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E107A-D789-4305-91CE-59A22329D7BD}"/>
              </a:ext>
            </a:extLst>
          </p:cNvPr>
          <p:cNvSpPr>
            <a:spLocks noGrp="1"/>
          </p:cNvSpPr>
          <p:nvPr>
            <p:ph type="title"/>
          </p:nvPr>
        </p:nvSpPr>
        <p:spPr>
          <a:xfrm>
            <a:off x="913795" y="1"/>
            <a:ext cx="10353761" cy="1203003"/>
          </a:xfrm>
        </p:spPr>
        <p:txBody>
          <a:bodyPr>
            <a:normAutofit/>
          </a:bodyPr>
          <a:lstStyle/>
          <a:p>
            <a:r>
              <a:rPr lang="en-US" sz="2800" b="0" u="sng" dirty="0">
                <a:highlight>
                  <a:srgbClr val="000080"/>
                </a:highlight>
              </a:rPr>
              <a:t>INTRODUCTION</a:t>
            </a:r>
            <a:endParaRPr lang="en-IN" sz="2800" b="0" u="sng" dirty="0">
              <a:highlight>
                <a:srgbClr val="000080"/>
              </a:highlight>
            </a:endParaRPr>
          </a:p>
        </p:txBody>
      </p:sp>
      <p:sp>
        <p:nvSpPr>
          <p:cNvPr id="3" name="Content Placeholder 2">
            <a:extLst>
              <a:ext uri="{FF2B5EF4-FFF2-40B4-BE49-F238E27FC236}">
                <a16:creationId xmlns:a16="http://schemas.microsoft.com/office/drawing/2014/main" id="{CC8271EA-9172-432C-945D-D23090E27748}"/>
              </a:ext>
            </a:extLst>
          </p:cNvPr>
          <p:cNvSpPr>
            <a:spLocks noGrp="1"/>
          </p:cNvSpPr>
          <p:nvPr>
            <p:ph idx="1"/>
          </p:nvPr>
        </p:nvSpPr>
        <p:spPr>
          <a:xfrm>
            <a:off x="-10648" y="1203003"/>
            <a:ext cx="7036288" cy="5654995"/>
          </a:xfrm>
        </p:spPr>
        <p:txBody>
          <a:bodyPr>
            <a:normAutofit/>
          </a:bodyPr>
          <a:lstStyle/>
          <a:p>
            <a:pPr marL="0" indent="0">
              <a:buNone/>
            </a:pPr>
            <a:r>
              <a:rPr lang="en-US" dirty="0"/>
              <a:t> Digital image processing stands as a cornerstone of modern technology, facilitating the extraction of valuable insights from digital images across various domains. This presentation is advanced image processing techniques implemented through MATLAB, aimed at augmenting feature extraction and analysis. Our primary focus lies in elevating image quality, pinpointing and enhancing critical features, and crafting algorithms conducive to efficient decision-making based on image data. Leveraging MATLAB as our platform of choice, our implementations offer a user-friendly avenue for researchers and practitioners alike to seamlessly integrate these techniques into their specific domains.</a:t>
            </a:r>
            <a:endParaRPr lang="en-IN" dirty="0"/>
          </a:p>
        </p:txBody>
      </p:sp>
      <p:sp>
        <p:nvSpPr>
          <p:cNvPr id="5" name="AutoShape 2">
            <a:extLst>
              <a:ext uri="{FF2B5EF4-FFF2-40B4-BE49-F238E27FC236}">
                <a16:creationId xmlns:a16="http://schemas.microsoft.com/office/drawing/2014/main" id="{3B97F0B8-DA17-4C80-849D-E6F8E7803007}"/>
              </a:ext>
            </a:extLst>
          </p:cNvPr>
          <p:cNvSpPr>
            <a:spLocks noChangeAspect="1" noChangeArrowheads="1"/>
          </p:cNvSpPr>
          <p:nvPr/>
        </p:nvSpPr>
        <p:spPr bwMode="auto">
          <a:xfrm>
            <a:off x="7712764" y="530087"/>
            <a:ext cx="4479235" cy="80704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1F12C42B-5DDA-490B-B542-FC6EC23F1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280" y="1214291"/>
            <a:ext cx="5166359" cy="5124911"/>
          </a:xfrm>
          <a:prstGeom prst="rect">
            <a:avLst/>
          </a:prstGeom>
        </p:spPr>
      </p:pic>
    </p:spTree>
    <p:extLst>
      <p:ext uri="{BB962C8B-B14F-4D97-AF65-F5344CB8AC3E}">
        <p14:creationId xmlns:p14="http://schemas.microsoft.com/office/powerpoint/2010/main" val="3820989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EEF8102-3FDE-4AC1-AD4F-C5F45E8F852E}"/>
              </a:ext>
            </a:extLst>
          </p:cNvPr>
          <p:cNvSpPr>
            <a:spLocks noGrp="1"/>
          </p:cNvSpPr>
          <p:nvPr>
            <p:ph idx="1"/>
          </p:nvPr>
        </p:nvSpPr>
        <p:spPr>
          <a:xfrm>
            <a:off x="448558" y="38097"/>
            <a:ext cx="11843455" cy="5915025"/>
          </a:xfrm>
        </p:spPr>
        <p:txBody>
          <a:bodyPr>
            <a:normAutofit/>
          </a:bodyPr>
          <a:lstStyle/>
          <a:p>
            <a:pPr marL="0" indent="0">
              <a:buNone/>
            </a:pPr>
            <a:r>
              <a:rPr lang="en-US" b="1" dirty="0">
                <a:solidFill>
                  <a:srgbClr val="00B0F0"/>
                </a:solidFill>
              </a:rPr>
              <a:t>Definition of Image Processing:</a:t>
            </a:r>
            <a:r>
              <a:rPr lang="en-US" dirty="0"/>
              <a:t> Image processing involves manipulating digital images to improve their quality or extract useful information from them.</a:t>
            </a:r>
          </a:p>
          <a:p>
            <a:pPr marL="0" indent="0">
              <a:buNone/>
            </a:pPr>
            <a:r>
              <a:rPr lang="en-US" b="1" dirty="0">
                <a:solidFill>
                  <a:srgbClr val="00B0F0"/>
                </a:solidFill>
              </a:rPr>
              <a:t>Importance and Applications:</a:t>
            </a:r>
            <a:r>
              <a:rPr lang="en-US" dirty="0"/>
              <a:t> Image processing is crucial in various fields such as medicine, surveillance, and remote sensing for tasks like diagnostics, object detection, and analysis.</a:t>
            </a:r>
          </a:p>
          <a:p>
            <a:pPr marL="0" indent="0">
              <a:buNone/>
            </a:pPr>
            <a:r>
              <a:rPr lang="en-US" dirty="0">
                <a:solidFill>
                  <a:srgbClr val="00B0F0"/>
                </a:solidFill>
              </a:rPr>
              <a:t> </a:t>
            </a:r>
            <a:r>
              <a:rPr lang="en-US" b="1" dirty="0">
                <a:solidFill>
                  <a:srgbClr val="00B0F0"/>
                </a:solidFill>
              </a:rPr>
              <a:t>Brief Overview of MATLAB for Image Processing: </a:t>
            </a:r>
            <a:r>
              <a:rPr lang="en-US" dirty="0"/>
              <a:t>MATLAB provides a robust environment for    image processing with built-in functions and tools for efficient manipulation and analysis of    images .In this section, we will delve into the fundamentals of image processing, discussing its definition, significance across different industries, and how MATLAB serves as a valuable platform for implementing advanced image processing algorithms.</a:t>
            </a:r>
            <a:endParaRPr lang="en-IN" dirty="0"/>
          </a:p>
        </p:txBody>
      </p:sp>
      <p:pic>
        <p:nvPicPr>
          <p:cNvPr id="4" name="Picture 3">
            <a:extLst>
              <a:ext uri="{FF2B5EF4-FFF2-40B4-BE49-F238E27FC236}">
                <a16:creationId xmlns:a16="http://schemas.microsoft.com/office/drawing/2014/main" id="{AD3454C9-2B45-4272-A022-D65993F8B5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275" y="3862390"/>
            <a:ext cx="9876472" cy="2707834"/>
          </a:xfrm>
          <a:prstGeom prst="rect">
            <a:avLst/>
          </a:prstGeom>
        </p:spPr>
      </p:pic>
    </p:spTree>
    <p:extLst>
      <p:ext uri="{BB962C8B-B14F-4D97-AF65-F5344CB8AC3E}">
        <p14:creationId xmlns:p14="http://schemas.microsoft.com/office/powerpoint/2010/main" val="949747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A49256-8F7E-40B7-B34B-998C8209DB38}"/>
              </a:ext>
            </a:extLst>
          </p:cNvPr>
          <p:cNvSpPr>
            <a:spLocks noGrp="1"/>
          </p:cNvSpPr>
          <p:nvPr>
            <p:ph idx="1"/>
          </p:nvPr>
        </p:nvSpPr>
        <p:spPr>
          <a:xfrm>
            <a:off x="472439" y="0"/>
            <a:ext cx="10607041" cy="6858000"/>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 </a:t>
            </a:r>
            <a:r>
              <a:rPr lang="en-US" sz="3200" dirty="0">
                <a:latin typeface="Times New Roman" panose="02020603050405020304" pitchFamily="18" charset="0"/>
                <a:cs typeface="Times New Roman" panose="02020603050405020304" pitchFamily="18" charset="0"/>
              </a:rPr>
              <a:t> </a:t>
            </a:r>
            <a:r>
              <a:rPr lang="en-US" sz="3200" u="sng" dirty="0">
                <a:highlight>
                  <a:srgbClr val="FF0000"/>
                </a:highlight>
                <a:latin typeface="Times New Roman" panose="02020603050405020304" pitchFamily="18" charset="0"/>
                <a:cs typeface="Times New Roman" panose="02020603050405020304" pitchFamily="18" charset="0"/>
              </a:rPr>
              <a:t>Basic Image Operations in MATLAB:</a:t>
            </a:r>
          </a:p>
          <a:p>
            <a:pPr marL="0" indent="0">
              <a:buNone/>
            </a:pPr>
            <a:r>
              <a:rPr lang="en-US" sz="2200" dirty="0"/>
              <a:t>Basic image operations form the foundation of image processing. MATLAB simplifies tasks like loading images, accessing pixels, performing arithmetic operations, and resizing images, making it efficient for beginners and experts in image processing alike.</a:t>
            </a:r>
            <a:endParaRPr lang="en-US" sz="2800" b="1" dirty="0">
              <a:cs typeface="Times New Roman" panose="02020603050405020304" pitchFamily="18" charset="0"/>
            </a:endParaRPr>
          </a:p>
          <a:p>
            <a:r>
              <a:rPr lang="en-US" dirty="0"/>
              <a:t>Manipulating Images with MATLAB</a:t>
            </a:r>
          </a:p>
          <a:p>
            <a:pPr marL="0" indent="0">
              <a:buNone/>
            </a:pPr>
            <a:r>
              <a:rPr lang="en-US" dirty="0"/>
              <a:t>• </a:t>
            </a:r>
            <a:r>
              <a:rPr lang="en-US" b="1" dirty="0">
                <a:solidFill>
                  <a:srgbClr val="00B0F0"/>
                </a:solidFill>
              </a:rPr>
              <a:t>Loading and Displaying Images: </a:t>
            </a:r>
            <a:r>
              <a:rPr lang="en-US" dirty="0"/>
              <a:t>MATLAB allows users to load and display images in various formats, making it easy to work with different image types.</a:t>
            </a:r>
          </a:p>
          <a:p>
            <a:pPr marL="0" indent="0">
              <a:buNone/>
            </a:pPr>
            <a:r>
              <a:rPr lang="en-US" dirty="0"/>
              <a:t>• </a:t>
            </a:r>
            <a:r>
              <a:rPr lang="en-US" b="1" dirty="0">
                <a:solidFill>
                  <a:srgbClr val="00B0F0"/>
                </a:solidFill>
              </a:rPr>
              <a:t>Accessing Image Pixels: </a:t>
            </a:r>
            <a:r>
              <a:rPr lang="en-US" dirty="0"/>
              <a:t>Image pixels can be accessed individually in MATLAB, enabling precise manipulation and analysis of image data.</a:t>
            </a:r>
          </a:p>
          <a:p>
            <a:pPr marL="0" indent="0">
              <a:buNone/>
            </a:pPr>
            <a:r>
              <a:rPr lang="en-US" dirty="0"/>
              <a:t>• </a:t>
            </a:r>
            <a:r>
              <a:rPr lang="en-US" b="1" dirty="0">
                <a:solidFill>
                  <a:srgbClr val="00B0F0"/>
                </a:solidFill>
              </a:rPr>
              <a:t>Basic Image Arithmetic: </a:t>
            </a:r>
            <a:r>
              <a:rPr lang="en-US" dirty="0"/>
              <a:t>Arithmetic operations such as addition, subtraction, and multiplication can be performed on images to enhance or modify them. </a:t>
            </a:r>
          </a:p>
          <a:p>
            <a:pPr marL="0" indent="0">
              <a:buNone/>
            </a:pPr>
            <a:r>
              <a:rPr lang="en-US" dirty="0"/>
              <a:t>• </a:t>
            </a:r>
            <a:r>
              <a:rPr lang="en-US" b="1" dirty="0">
                <a:solidFill>
                  <a:srgbClr val="00B0F0"/>
                </a:solidFill>
              </a:rPr>
              <a:t>Image Resizing and Cropping: </a:t>
            </a:r>
            <a:r>
              <a:rPr lang="en-US" dirty="0"/>
              <a:t>Images can be resized or cropped in MATLAB to adjust their dimensions or focus on specific regions of  interest. </a:t>
            </a:r>
          </a:p>
        </p:txBody>
      </p:sp>
    </p:spTree>
    <p:extLst>
      <p:ext uri="{BB962C8B-B14F-4D97-AF65-F5344CB8AC3E}">
        <p14:creationId xmlns:p14="http://schemas.microsoft.com/office/powerpoint/2010/main" val="3833429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9C67-7549-48FE-9B20-4CEBA104D959}"/>
              </a:ext>
            </a:extLst>
          </p:cNvPr>
          <p:cNvSpPr>
            <a:spLocks noGrp="1"/>
          </p:cNvSpPr>
          <p:nvPr>
            <p:ph type="title"/>
          </p:nvPr>
        </p:nvSpPr>
        <p:spPr>
          <a:xfrm>
            <a:off x="-225778" y="304800"/>
            <a:ext cx="5075243" cy="1036320"/>
          </a:xfrm>
        </p:spPr>
        <p:txBody>
          <a:bodyPr>
            <a:normAutofit/>
          </a:bodyPr>
          <a:lstStyle/>
          <a:p>
            <a:r>
              <a:rPr lang="en-US" sz="2800" dirty="0">
                <a:latin typeface="Times New Roman" panose="02020603050405020304" pitchFamily="18" charset="0"/>
                <a:cs typeface="Times New Roman" panose="02020603050405020304" pitchFamily="18" charset="0"/>
              </a:rPr>
              <a:t> </a:t>
            </a:r>
            <a:r>
              <a:rPr lang="en-US" sz="2800" b="1" u="sng" dirty="0">
                <a:solidFill>
                  <a:schemeClr val="accent6">
                    <a:lumMod val="75000"/>
                  </a:schemeClr>
                </a:solidFill>
                <a:highlight>
                  <a:srgbClr val="000080"/>
                </a:highlight>
                <a:cs typeface="Times New Roman" panose="02020603050405020304" pitchFamily="18" charset="0"/>
              </a:rPr>
              <a:t>Image Enhancement:</a:t>
            </a:r>
            <a:br>
              <a:rPr lang="en-US" sz="2800" b="1" u="sng" dirty="0">
                <a:cs typeface="Times New Roman" panose="02020603050405020304" pitchFamily="18" charset="0"/>
              </a:rPr>
            </a:br>
            <a:endParaRPr lang="en-IN" dirty="0"/>
          </a:p>
        </p:txBody>
      </p:sp>
      <p:sp>
        <p:nvSpPr>
          <p:cNvPr id="4" name="Text Placeholder 3">
            <a:extLst>
              <a:ext uri="{FF2B5EF4-FFF2-40B4-BE49-F238E27FC236}">
                <a16:creationId xmlns:a16="http://schemas.microsoft.com/office/drawing/2014/main" id="{B5022285-C53B-4103-840C-809E24BAD39C}"/>
              </a:ext>
            </a:extLst>
          </p:cNvPr>
          <p:cNvSpPr>
            <a:spLocks noGrp="1"/>
          </p:cNvSpPr>
          <p:nvPr>
            <p:ph type="body" sz="half" idx="2"/>
          </p:nvPr>
        </p:nvSpPr>
        <p:spPr>
          <a:xfrm>
            <a:off x="198120" y="1187004"/>
            <a:ext cx="5367302" cy="5072686"/>
          </a:xfrm>
        </p:spPr>
        <p:txBody>
          <a:bodyPr>
            <a:normAutofit/>
          </a:bodyPr>
          <a:lstStyle/>
          <a:p>
            <a:pPr algn="l"/>
            <a:r>
              <a:rPr lang="en-US" sz="2000" dirty="0"/>
              <a:t>Image enhancement techniques play a crucial role in improving the visual quality and interpretability of digital images. Techniques like histogram equalization and contrast stretching optimize the contrast and brightness levels, bringing out hidden details. Filtering operations, including low- pass, high-pass, and band-pass filters, manipulate the image's frequency content to enhance specific features. Sharpening filters fine-tune image sharpness by accentuating edges and details, creating a more visually appealing result.</a:t>
            </a:r>
            <a:endParaRPr lang="en-IN" sz="2000" dirty="0"/>
          </a:p>
          <a:p>
            <a:endParaRPr lang="en-IN" dirty="0"/>
          </a:p>
        </p:txBody>
      </p:sp>
      <p:pic>
        <p:nvPicPr>
          <p:cNvPr id="5" name="Content Placeholder 4">
            <a:extLst>
              <a:ext uri="{FF2B5EF4-FFF2-40B4-BE49-F238E27FC236}">
                <a16:creationId xmlns:a16="http://schemas.microsoft.com/office/drawing/2014/main" id="{0CC5D83D-CDA2-4E44-8F61-2AA842E88C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2262" y="1082604"/>
            <a:ext cx="6187439" cy="5061397"/>
          </a:xfrm>
          <a:prstGeom prst="rect">
            <a:avLst/>
          </a:prstGeom>
        </p:spPr>
      </p:pic>
    </p:spTree>
    <p:extLst>
      <p:ext uri="{BB962C8B-B14F-4D97-AF65-F5344CB8AC3E}">
        <p14:creationId xmlns:p14="http://schemas.microsoft.com/office/powerpoint/2010/main" val="312282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62F891D-2540-4092-A995-24E6B9AE3D2E}"/>
              </a:ext>
            </a:extLst>
          </p:cNvPr>
          <p:cNvSpPr>
            <a:spLocks noGrp="1"/>
          </p:cNvSpPr>
          <p:nvPr>
            <p:ph type="title"/>
          </p:nvPr>
        </p:nvSpPr>
        <p:spPr>
          <a:xfrm>
            <a:off x="917228" y="137160"/>
            <a:ext cx="3932237" cy="1554480"/>
          </a:xfrm>
        </p:spPr>
        <p:txBody>
          <a:bodyPr>
            <a:normAutofit fontScale="90000"/>
          </a:bodyPr>
          <a:lstStyle/>
          <a:p>
            <a:r>
              <a:rPr lang="en-US" sz="2800" u="sng" dirty="0">
                <a:highlight>
                  <a:srgbClr val="008080"/>
                </a:highlight>
                <a:latin typeface="Times New Roman" panose="02020603050405020304" pitchFamily="18" charset="0"/>
                <a:cs typeface="Times New Roman" panose="02020603050405020304" pitchFamily="18" charset="0"/>
              </a:rPr>
              <a:t>Image Enhancement Techniques:</a:t>
            </a:r>
            <a:br>
              <a:rPr lang="en-US" sz="3200" u="sng"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103F6D3F-978C-4ABD-9DB1-079A259011B2}"/>
              </a:ext>
            </a:extLst>
          </p:cNvPr>
          <p:cNvSpPr>
            <a:spLocks noGrp="1"/>
          </p:cNvSpPr>
          <p:nvPr>
            <p:ph type="body" sz="half" idx="2"/>
          </p:nvPr>
        </p:nvSpPr>
        <p:spPr>
          <a:xfrm>
            <a:off x="106680" y="1584960"/>
            <a:ext cx="6842760" cy="5029200"/>
          </a:xfrm>
        </p:spPr>
        <p:txBody>
          <a:bodyPr>
            <a:normAutofit fontScale="92500" lnSpcReduction="10000"/>
          </a:bodyPr>
          <a:lstStyle/>
          <a:p>
            <a:pPr algn="l"/>
            <a:r>
              <a:rPr lang="en-US" sz="2600" b="1" dirty="0">
                <a:solidFill>
                  <a:srgbClr val="00B0F0"/>
                </a:solidFill>
              </a:rPr>
              <a:t>Histogram Equalization:</a:t>
            </a:r>
            <a:r>
              <a:rPr lang="en-US" b="1" dirty="0">
                <a:solidFill>
                  <a:srgbClr val="00B0F0"/>
                </a:solidFill>
              </a:rPr>
              <a:t>  </a:t>
            </a:r>
            <a:r>
              <a:rPr lang="en-US" sz="2200" dirty="0"/>
              <a:t>Histogram equalization is a technique used to improve the contrast of an image by redistributing pixel intensities evenly across the histogram, enhancing the overall visibility of details and features.</a:t>
            </a:r>
          </a:p>
          <a:p>
            <a:pPr marL="0" indent="0">
              <a:buNone/>
            </a:pPr>
            <a:r>
              <a:rPr lang="en-US" dirty="0"/>
              <a:t> </a:t>
            </a:r>
          </a:p>
          <a:p>
            <a:endParaRPr lang="en-US" sz="2600" b="1" dirty="0">
              <a:solidFill>
                <a:srgbClr val="00B0F0"/>
              </a:solidFill>
            </a:endParaRPr>
          </a:p>
          <a:p>
            <a:pPr algn="l"/>
            <a:r>
              <a:rPr lang="en-US" sz="2600" b="1" dirty="0">
                <a:solidFill>
                  <a:srgbClr val="00B0F0"/>
                </a:solidFill>
              </a:rPr>
              <a:t>Contrast Stretching: </a:t>
            </a:r>
            <a:r>
              <a:rPr lang="en-US" sz="2200" dirty="0"/>
              <a:t>Contrast stretching expands the range of pixel values in an Image, effectively Increasing the visual contrast between dark and light areas, leading to a more vibrant and detailed representation.</a:t>
            </a:r>
          </a:p>
          <a:p>
            <a:pPr marL="0" indent="0">
              <a:buNone/>
            </a:pPr>
            <a:r>
              <a:rPr lang="en-US" dirty="0"/>
              <a:t> </a:t>
            </a:r>
          </a:p>
        </p:txBody>
      </p:sp>
      <p:pic>
        <p:nvPicPr>
          <p:cNvPr id="13314" name="Picture 2" descr="Compare">
            <a:extLst>
              <a:ext uri="{FF2B5EF4-FFF2-40B4-BE49-F238E27FC236}">
                <a16:creationId xmlns:a16="http://schemas.microsoft.com/office/drawing/2014/main" id="{904BB291-D550-46CE-814A-33E8AE950A0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62482" y="832556"/>
            <a:ext cx="4679562" cy="326700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iomedical Image Processing – V | Engineersphere.com">
            <a:extLst>
              <a:ext uri="{FF2B5EF4-FFF2-40B4-BE49-F238E27FC236}">
                <a16:creationId xmlns:a16="http://schemas.microsoft.com/office/drawing/2014/main" id="{03A5C05C-BEA6-4553-AB15-E939CE6F76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482" y="4290060"/>
            <a:ext cx="4679562" cy="2324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907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B98A9E-6E9B-4DD0-9AE2-7E1B7CE287C0}"/>
              </a:ext>
            </a:extLst>
          </p:cNvPr>
          <p:cNvSpPr txBox="1"/>
          <p:nvPr/>
        </p:nvSpPr>
        <p:spPr>
          <a:xfrm>
            <a:off x="242090" y="177800"/>
            <a:ext cx="5571688" cy="5478423"/>
          </a:xfrm>
          <a:prstGeom prst="rect">
            <a:avLst/>
          </a:prstGeom>
          <a:noFill/>
        </p:spPr>
        <p:txBody>
          <a:bodyPr wrap="square">
            <a:spAutoFit/>
          </a:bodyPr>
          <a:lstStyle/>
          <a:p>
            <a:r>
              <a:rPr lang="en-US" sz="2400" b="1" dirty="0">
                <a:solidFill>
                  <a:srgbClr val="00B0F0"/>
                </a:solidFill>
              </a:rPr>
              <a:t>Filtering (Low-pass, High-pass, Band-pass):</a:t>
            </a:r>
          </a:p>
          <a:p>
            <a:r>
              <a:rPr lang="en-US" sz="2800" b="1" dirty="0">
                <a:solidFill>
                  <a:srgbClr val="00B0F0"/>
                </a:solidFill>
              </a:rPr>
              <a:t> </a:t>
            </a:r>
            <a:r>
              <a:rPr lang="en-US" sz="2000" dirty="0"/>
              <a:t>Filtering techniques in image enhancement involve applying filters to modify the frequency content of an image. Low-pass filters smooth out variations, high-pass filters enhance edges and  band-pass filters focus on specific frequency bands, each contributing to improving image quality.</a:t>
            </a:r>
          </a:p>
          <a:p>
            <a:endParaRPr lang="en-US" sz="2200" b="1" dirty="0">
              <a:solidFill>
                <a:srgbClr val="00B0F0"/>
              </a:solidFill>
            </a:endParaRPr>
          </a:p>
          <a:p>
            <a:r>
              <a:rPr lang="en-US" sz="2400" b="1" dirty="0">
                <a:solidFill>
                  <a:srgbClr val="00B0F0"/>
                </a:solidFill>
              </a:rPr>
              <a:t>Sharpening Filters:</a:t>
            </a:r>
          </a:p>
          <a:p>
            <a:r>
              <a:rPr lang="en-US" sz="2800" b="1" dirty="0">
                <a:solidFill>
                  <a:srgbClr val="00B0F0"/>
                </a:solidFill>
              </a:rPr>
              <a:t>    </a:t>
            </a:r>
            <a:r>
              <a:rPr lang="en-US" sz="2000" dirty="0"/>
              <a:t>Sharpening filters enhance the details and edges in an image by emphasizing the high-frequency components, resulting in a crisper and more defined appearance of the objects within the image.</a:t>
            </a:r>
          </a:p>
        </p:txBody>
      </p:sp>
      <p:pic>
        <p:nvPicPr>
          <p:cNvPr id="14338" name="Picture 2">
            <a:extLst>
              <a:ext uri="{FF2B5EF4-FFF2-40B4-BE49-F238E27FC236}">
                <a16:creationId xmlns:a16="http://schemas.microsoft.com/office/drawing/2014/main" id="{DF4A7781-F81A-439A-B0C5-15D608DB3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8224" y="87489"/>
            <a:ext cx="5226757" cy="30734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larkvision: Image Sharpening Introduction">
            <a:extLst>
              <a:ext uri="{FF2B5EF4-FFF2-40B4-BE49-F238E27FC236}">
                <a16:creationId xmlns:a16="http://schemas.microsoft.com/office/drawing/2014/main" id="{8DCC7001-0970-41D2-84C2-54BAF4F9E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8224" y="3429000"/>
            <a:ext cx="5226757"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5362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5746</TotalTime>
  <Words>2111</Words>
  <Application>Microsoft Office PowerPoint</Application>
  <PresentationFormat>Widescreen</PresentationFormat>
  <Paragraphs>142</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Bookman Old Style</vt:lpstr>
      <vt:lpstr>Rockwell</vt:lpstr>
      <vt:lpstr>Times New Roman</vt:lpstr>
      <vt:lpstr>Damask</vt:lpstr>
      <vt:lpstr>Rajiv Gandhi University of knowledge and technologies  Srikakulam   department of electronics and communication engineering </vt:lpstr>
      <vt:lpstr>Contents</vt:lpstr>
      <vt:lpstr>abstract</vt:lpstr>
      <vt:lpstr>INTRODUCTION</vt:lpstr>
      <vt:lpstr>PowerPoint Presentation</vt:lpstr>
      <vt:lpstr>PowerPoint Presentation</vt:lpstr>
      <vt:lpstr> Image Enhancement: </vt:lpstr>
      <vt:lpstr>Image Enhancement Techniques: </vt:lpstr>
      <vt:lpstr>PowerPoint Presentation</vt:lpstr>
      <vt:lpstr> Image Restoration:</vt:lpstr>
      <vt:lpstr> Image Restoration  Techniques: </vt:lpstr>
      <vt:lpstr>PowerPoint Presentation</vt:lpstr>
      <vt:lpstr>COLOR IMAGE PROCESSING:</vt:lpstr>
      <vt:lpstr>COLOR IMAGE PROCESSING  TECHNIQUES</vt:lpstr>
      <vt:lpstr>Advanced Topics: </vt:lpstr>
      <vt:lpstr>Morphological Operations:</vt:lpstr>
      <vt:lpstr>Image Registration:</vt:lpstr>
      <vt:lpstr>MATLAB Toolbox for Image Processing: </vt:lpstr>
      <vt:lpstr>PowerPoint Presentation</vt:lpstr>
      <vt:lpstr>PowerPoint Presentation</vt:lpstr>
      <vt:lpstr>Applications of Image Processing: </vt:lpstr>
      <vt:lpstr>Medical Imaging:</vt:lpstr>
      <vt:lpstr>Remote Sensing:</vt:lpstr>
      <vt:lpstr>Expected output</vt:lpstr>
      <vt:lpstr>PowerPoint Presentation</vt:lpstr>
      <vt:lpstr>Conclusion: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Rajiv Gandhi University of knowledge and technologies  Srikakulam   department of electronics and communication engineering</dc:title>
  <dc:creator>M. Chandra</dc:creator>
  <cp:lastModifiedBy>M. Chandra</cp:lastModifiedBy>
  <cp:revision>62</cp:revision>
  <dcterms:created xsi:type="dcterms:W3CDTF">2024-03-21T15:04:08Z</dcterms:created>
  <dcterms:modified xsi:type="dcterms:W3CDTF">2024-04-18T05:42:06Z</dcterms:modified>
</cp:coreProperties>
</file>